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Oswald" charset="1" panose="00000500000000000000"/>
      <p:regular r:id="rId32"/>
    </p:embeddedFont>
    <p:embeddedFont>
      <p:font typeface="Roboto" charset="1" panose="02000000000000000000"/>
      <p:regular r:id="rId33"/>
    </p:embeddedFont>
    <p:embeddedFont>
      <p:font typeface="Roboto Bold" charset="1" panose="02000000000000000000"/>
      <p:regular r:id="rId34"/>
    </p:embeddedFont>
    <p:embeddedFont>
      <p:font typeface="Oswald Bold" charset="1" panose="00000800000000000000"/>
      <p:regular r:id="rId35"/>
    </p:embeddedFont>
    <p:embeddedFont>
      <p:font typeface="Open Sans" charset="1" panose="020B0606030504020204"/>
      <p:regular r:id="rId36"/>
    </p:embeddedFont>
    <p:embeddedFont>
      <p:font typeface="Open Sauce"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7994955" y="1336825"/>
            <a:ext cx="10293045" cy="7388074"/>
          </a:xfrm>
          <a:custGeom>
            <a:avLst/>
            <a:gdLst/>
            <a:ahLst/>
            <a:cxnLst/>
            <a:rect r="r" b="b" t="t" l="l"/>
            <a:pathLst>
              <a:path h="7388074" w="10293045">
                <a:moveTo>
                  <a:pt x="0" y="0"/>
                </a:moveTo>
                <a:lnTo>
                  <a:pt x="10293045" y="0"/>
                </a:lnTo>
                <a:lnTo>
                  <a:pt x="10293045" y="7388074"/>
                </a:lnTo>
                <a:lnTo>
                  <a:pt x="0" y="7388074"/>
                </a:lnTo>
                <a:lnTo>
                  <a:pt x="0" y="0"/>
                </a:lnTo>
                <a:close/>
              </a:path>
            </a:pathLst>
          </a:custGeom>
          <a:blipFill>
            <a:blip r:embed="rId2"/>
            <a:stretch>
              <a:fillRect l="0" t="0" r="0" b="0"/>
            </a:stretch>
          </a:blipFill>
        </p:spPr>
      </p:sp>
      <p:grpSp>
        <p:nvGrpSpPr>
          <p:cNvPr name="Group 3" id="3"/>
          <p:cNvGrpSpPr/>
          <p:nvPr/>
        </p:nvGrpSpPr>
        <p:grpSpPr>
          <a:xfrm rot="0">
            <a:off x="853867" y="934636"/>
            <a:ext cx="16405433" cy="8323664"/>
            <a:chOff x="0" y="0"/>
            <a:chExt cx="3168156" cy="1607435"/>
          </a:xfrm>
        </p:grpSpPr>
        <p:sp>
          <p:nvSpPr>
            <p:cNvPr name="Freeform 4" id="4"/>
            <p:cNvSpPr/>
            <p:nvPr/>
          </p:nvSpPr>
          <p:spPr>
            <a:xfrm flipH="false" flipV="false" rot="0">
              <a:off x="0" y="0"/>
              <a:ext cx="3168156" cy="1607435"/>
            </a:xfrm>
            <a:custGeom>
              <a:avLst/>
              <a:gdLst/>
              <a:ahLst/>
              <a:cxnLst/>
              <a:rect r="r" b="b" t="t" l="l"/>
              <a:pathLst>
                <a:path h="1607435" w="3168156">
                  <a:moveTo>
                    <a:pt x="0" y="0"/>
                  </a:moveTo>
                  <a:lnTo>
                    <a:pt x="3168156" y="0"/>
                  </a:lnTo>
                  <a:lnTo>
                    <a:pt x="3168156" y="1607435"/>
                  </a:lnTo>
                  <a:lnTo>
                    <a:pt x="0" y="1607435"/>
                  </a:lnTo>
                  <a:close/>
                </a:path>
              </a:pathLst>
            </a:custGeom>
            <a:solidFill>
              <a:srgbClr val="000000">
                <a:alpha val="0"/>
              </a:srgbClr>
            </a:solidFill>
            <a:ln w="123825" cap="sq">
              <a:solidFill>
                <a:srgbClr val="000000"/>
              </a:solidFill>
              <a:prstDash val="solid"/>
              <a:miter/>
            </a:ln>
          </p:spPr>
        </p:sp>
        <p:sp>
          <p:nvSpPr>
            <p:cNvPr name="TextBox 5" id="5"/>
            <p:cNvSpPr txBox="true"/>
            <p:nvPr/>
          </p:nvSpPr>
          <p:spPr>
            <a:xfrm>
              <a:off x="0" y="-19050"/>
              <a:ext cx="3168156" cy="1626485"/>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732773" y="0"/>
            <a:ext cx="8500698" cy="10287000"/>
            <a:chOff x="0" y="0"/>
            <a:chExt cx="2238867" cy="2709333"/>
          </a:xfrm>
        </p:grpSpPr>
        <p:sp>
          <p:nvSpPr>
            <p:cNvPr name="Freeform 7" id="7"/>
            <p:cNvSpPr/>
            <p:nvPr/>
          </p:nvSpPr>
          <p:spPr>
            <a:xfrm flipH="false" flipV="false" rot="0">
              <a:off x="0" y="0"/>
              <a:ext cx="2238867" cy="2709333"/>
            </a:xfrm>
            <a:custGeom>
              <a:avLst/>
              <a:gdLst/>
              <a:ahLst/>
              <a:cxnLst/>
              <a:rect r="r" b="b" t="t" l="l"/>
              <a:pathLst>
                <a:path h="2709333" w="2238867">
                  <a:moveTo>
                    <a:pt x="0" y="0"/>
                  </a:moveTo>
                  <a:lnTo>
                    <a:pt x="2238867" y="0"/>
                  </a:lnTo>
                  <a:lnTo>
                    <a:pt x="2238867" y="2709333"/>
                  </a:lnTo>
                  <a:lnTo>
                    <a:pt x="0" y="2709333"/>
                  </a:lnTo>
                  <a:close/>
                </a:path>
              </a:pathLst>
            </a:custGeom>
            <a:solidFill>
              <a:srgbClr val="FFCB13">
                <a:alpha val="91765"/>
              </a:srgbClr>
            </a:solidFill>
          </p:spPr>
        </p:sp>
        <p:sp>
          <p:nvSpPr>
            <p:cNvPr name="TextBox 8" id="8"/>
            <p:cNvSpPr txBox="true"/>
            <p:nvPr/>
          </p:nvSpPr>
          <p:spPr>
            <a:xfrm>
              <a:off x="0" y="-19050"/>
              <a:ext cx="2238867" cy="272838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241392" y="1984575"/>
            <a:ext cx="111146" cy="6848763"/>
            <a:chOff x="0" y="0"/>
            <a:chExt cx="29273" cy="1803789"/>
          </a:xfrm>
        </p:grpSpPr>
        <p:sp>
          <p:nvSpPr>
            <p:cNvPr name="Freeform 10" id="10"/>
            <p:cNvSpPr/>
            <p:nvPr/>
          </p:nvSpPr>
          <p:spPr>
            <a:xfrm flipH="false" flipV="false" rot="0">
              <a:off x="0" y="0"/>
              <a:ext cx="29273" cy="1803790"/>
            </a:xfrm>
            <a:custGeom>
              <a:avLst/>
              <a:gdLst/>
              <a:ahLst/>
              <a:cxnLst/>
              <a:rect r="r" b="b" t="t" l="l"/>
              <a:pathLst>
                <a:path h="1803790" w="29273">
                  <a:moveTo>
                    <a:pt x="0" y="0"/>
                  </a:moveTo>
                  <a:lnTo>
                    <a:pt x="29273" y="0"/>
                  </a:lnTo>
                  <a:lnTo>
                    <a:pt x="29273" y="1803790"/>
                  </a:lnTo>
                  <a:lnTo>
                    <a:pt x="0" y="1803790"/>
                  </a:lnTo>
                  <a:close/>
                </a:path>
              </a:pathLst>
            </a:custGeom>
            <a:solidFill>
              <a:srgbClr val="100F0D"/>
            </a:solidFill>
          </p:spPr>
        </p:sp>
        <p:sp>
          <p:nvSpPr>
            <p:cNvPr name="TextBox 11" id="11"/>
            <p:cNvSpPr txBox="true"/>
            <p:nvPr/>
          </p:nvSpPr>
          <p:spPr>
            <a:xfrm>
              <a:off x="0" y="-19050"/>
              <a:ext cx="29273" cy="1822839"/>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844248" y="1700447"/>
            <a:ext cx="7084633" cy="3056404"/>
          </a:xfrm>
          <a:prstGeom prst="rect">
            <a:avLst/>
          </a:prstGeom>
        </p:spPr>
        <p:txBody>
          <a:bodyPr anchor="t" rtlCol="false" tIns="0" lIns="0" bIns="0" rIns="0">
            <a:spAutoFit/>
          </a:bodyPr>
          <a:lstStyle/>
          <a:p>
            <a:pPr algn="l" marL="0" indent="0" lvl="0">
              <a:lnSpc>
                <a:spcPts val="8117"/>
              </a:lnSpc>
              <a:spcBef>
                <a:spcPct val="0"/>
              </a:spcBef>
            </a:pPr>
            <a:r>
              <a:rPr lang="en-US" sz="5882" spc="82">
                <a:solidFill>
                  <a:srgbClr val="2C2D30"/>
                </a:solidFill>
                <a:latin typeface="Oswald"/>
              </a:rPr>
              <a:t>PROYECTO FINAL DE LA ASIGNATURA DE BASES DE DATOS </a:t>
            </a:r>
          </a:p>
        </p:txBody>
      </p:sp>
      <p:sp>
        <p:nvSpPr>
          <p:cNvPr name="TextBox 13" id="13"/>
          <p:cNvSpPr txBox="true"/>
          <p:nvPr/>
        </p:nvSpPr>
        <p:spPr>
          <a:xfrm rot="0">
            <a:off x="2844248" y="5787285"/>
            <a:ext cx="5862465" cy="3046053"/>
          </a:xfrm>
          <a:prstGeom prst="rect">
            <a:avLst/>
          </a:prstGeom>
        </p:spPr>
        <p:txBody>
          <a:bodyPr anchor="t" rtlCol="false" tIns="0" lIns="0" bIns="0" rIns="0">
            <a:spAutoFit/>
          </a:bodyPr>
          <a:lstStyle/>
          <a:p>
            <a:pPr algn="ctr" marL="0" indent="0" lvl="0">
              <a:lnSpc>
                <a:spcPts val="8167"/>
              </a:lnSpc>
              <a:spcBef>
                <a:spcPct val="0"/>
              </a:spcBef>
            </a:pPr>
            <a:r>
              <a:rPr lang="en-US" sz="5918" spc="82">
                <a:solidFill>
                  <a:srgbClr val="FEFFFF"/>
                </a:solidFill>
                <a:latin typeface="Oswald"/>
              </a:rPr>
              <a:t>DISEÑO DE LA BASE DE DATOS PARA UN RESTAURANTE</a:t>
            </a:r>
          </a:p>
        </p:txBody>
      </p:sp>
      <p:sp>
        <p:nvSpPr>
          <p:cNvPr name="TextBox 14" id="14"/>
          <p:cNvSpPr txBox="true"/>
          <p:nvPr/>
        </p:nvSpPr>
        <p:spPr>
          <a:xfrm rot="0">
            <a:off x="2844248" y="5002287"/>
            <a:ext cx="4836725" cy="344778"/>
          </a:xfrm>
          <a:prstGeom prst="rect">
            <a:avLst/>
          </a:prstGeom>
        </p:spPr>
        <p:txBody>
          <a:bodyPr anchor="t" rtlCol="false" tIns="0" lIns="0" bIns="0" rIns="0">
            <a:spAutoFit/>
          </a:bodyPr>
          <a:lstStyle/>
          <a:p>
            <a:pPr algn="l">
              <a:lnSpc>
                <a:spcPts val="2732"/>
              </a:lnSpc>
              <a:spcBef>
                <a:spcPct val="0"/>
              </a:spcBef>
            </a:pPr>
            <a:r>
              <a:rPr lang="en-US" sz="2102">
                <a:solidFill>
                  <a:srgbClr val="000000"/>
                </a:solidFill>
                <a:latin typeface="Roboto"/>
              </a:rPr>
              <a:t>Equipo seguidores de Fernando Arreola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1914036"/>
            <a:ext cx="2797016" cy="13390023"/>
            <a:chOff x="0" y="0"/>
            <a:chExt cx="736663" cy="3526590"/>
          </a:xfrm>
        </p:grpSpPr>
        <p:sp>
          <p:nvSpPr>
            <p:cNvPr name="Freeform 3" id="3"/>
            <p:cNvSpPr/>
            <p:nvPr/>
          </p:nvSpPr>
          <p:spPr>
            <a:xfrm flipH="false" flipV="false" rot="0">
              <a:off x="0" y="0"/>
              <a:ext cx="736663" cy="3526591"/>
            </a:xfrm>
            <a:custGeom>
              <a:avLst/>
              <a:gdLst/>
              <a:ahLst/>
              <a:cxnLst/>
              <a:rect r="r" b="b" t="t" l="l"/>
              <a:pathLst>
                <a:path h="3526591" w="736663">
                  <a:moveTo>
                    <a:pt x="0" y="0"/>
                  </a:moveTo>
                  <a:lnTo>
                    <a:pt x="736663" y="0"/>
                  </a:lnTo>
                  <a:lnTo>
                    <a:pt x="736663" y="3526591"/>
                  </a:lnTo>
                  <a:lnTo>
                    <a:pt x="0" y="3526591"/>
                  </a:lnTo>
                  <a:close/>
                </a:path>
              </a:pathLst>
            </a:custGeom>
            <a:solidFill>
              <a:srgbClr val="FFCB13">
                <a:alpha val="91765"/>
              </a:srgbClr>
            </a:solidFill>
          </p:spPr>
        </p:sp>
        <p:sp>
          <p:nvSpPr>
            <p:cNvPr name="TextBox 4" id="4"/>
            <p:cNvSpPr txBox="true"/>
            <p:nvPr/>
          </p:nvSpPr>
          <p:spPr>
            <a:xfrm>
              <a:off x="0" y="-19050"/>
              <a:ext cx="736663" cy="354564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396874" y="389985"/>
            <a:ext cx="17410941" cy="2814336"/>
          </a:xfrm>
          <a:custGeom>
            <a:avLst/>
            <a:gdLst/>
            <a:ahLst/>
            <a:cxnLst/>
            <a:rect r="r" b="b" t="t" l="l"/>
            <a:pathLst>
              <a:path h="2814336" w="17410941">
                <a:moveTo>
                  <a:pt x="0" y="0"/>
                </a:moveTo>
                <a:lnTo>
                  <a:pt x="17410941" y="0"/>
                </a:lnTo>
                <a:lnTo>
                  <a:pt x="17410941" y="2814336"/>
                </a:lnTo>
                <a:lnTo>
                  <a:pt x="0" y="2814336"/>
                </a:lnTo>
                <a:lnTo>
                  <a:pt x="0" y="0"/>
                </a:lnTo>
                <a:close/>
              </a:path>
            </a:pathLst>
          </a:custGeom>
          <a:blipFill>
            <a:blip r:embed="rId2"/>
            <a:stretch>
              <a:fillRect l="0" t="-243530" r="0" b="-68903"/>
            </a:stretch>
          </a:blipFill>
        </p:spPr>
      </p:sp>
      <p:sp>
        <p:nvSpPr>
          <p:cNvPr name="Freeform 6" id="6"/>
          <p:cNvSpPr/>
          <p:nvPr/>
        </p:nvSpPr>
        <p:spPr>
          <a:xfrm flipH="false" flipV="false" rot="0">
            <a:off x="2512143" y="3513345"/>
            <a:ext cx="4037021" cy="6662871"/>
          </a:xfrm>
          <a:custGeom>
            <a:avLst/>
            <a:gdLst/>
            <a:ahLst/>
            <a:cxnLst/>
            <a:rect r="r" b="b" t="t" l="l"/>
            <a:pathLst>
              <a:path h="6662871" w="4037021">
                <a:moveTo>
                  <a:pt x="0" y="0"/>
                </a:moveTo>
                <a:lnTo>
                  <a:pt x="4037021" y="0"/>
                </a:lnTo>
                <a:lnTo>
                  <a:pt x="4037021" y="6662871"/>
                </a:lnTo>
                <a:lnTo>
                  <a:pt x="0" y="6662871"/>
                </a:lnTo>
                <a:lnTo>
                  <a:pt x="0" y="0"/>
                </a:lnTo>
                <a:close/>
              </a:path>
            </a:pathLst>
          </a:custGeom>
          <a:blipFill>
            <a:blip r:embed="rId3"/>
            <a:stretch>
              <a:fillRect l="0" t="0" r="0" b="0"/>
            </a:stretch>
          </a:blipFill>
        </p:spPr>
      </p:sp>
      <p:sp>
        <p:nvSpPr>
          <p:cNvPr name="Freeform 7" id="7"/>
          <p:cNvSpPr/>
          <p:nvPr/>
        </p:nvSpPr>
        <p:spPr>
          <a:xfrm flipH="false" flipV="false" rot="0">
            <a:off x="7809679" y="4121588"/>
            <a:ext cx="3194563" cy="5136712"/>
          </a:xfrm>
          <a:custGeom>
            <a:avLst/>
            <a:gdLst/>
            <a:ahLst/>
            <a:cxnLst/>
            <a:rect r="r" b="b" t="t" l="l"/>
            <a:pathLst>
              <a:path h="5136712" w="3194563">
                <a:moveTo>
                  <a:pt x="0" y="0"/>
                </a:moveTo>
                <a:lnTo>
                  <a:pt x="3194563" y="0"/>
                </a:lnTo>
                <a:lnTo>
                  <a:pt x="3194563" y="5136712"/>
                </a:lnTo>
                <a:lnTo>
                  <a:pt x="0" y="5136712"/>
                </a:lnTo>
                <a:lnTo>
                  <a:pt x="0" y="0"/>
                </a:lnTo>
                <a:close/>
              </a:path>
            </a:pathLst>
          </a:custGeom>
          <a:blipFill>
            <a:blip r:embed="rId4"/>
            <a:stretch>
              <a:fillRect l="0" t="0" r="0" b="0"/>
            </a:stretch>
          </a:blipFill>
        </p:spPr>
      </p:sp>
      <p:sp>
        <p:nvSpPr>
          <p:cNvPr name="Freeform 8" id="8"/>
          <p:cNvSpPr/>
          <p:nvPr/>
        </p:nvSpPr>
        <p:spPr>
          <a:xfrm flipH="false" flipV="false" rot="0">
            <a:off x="12264757" y="3981082"/>
            <a:ext cx="4289135" cy="4871370"/>
          </a:xfrm>
          <a:custGeom>
            <a:avLst/>
            <a:gdLst/>
            <a:ahLst/>
            <a:cxnLst/>
            <a:rect r="r" b="b" t="t" l="l"/>
            <a:pathLst>
              <a:path h="4871370" w="4289135">
                <a:moveTo>
                  <a:pt x="0" y="0"/>
                </a:moveTo>
                <a:lnTo>
                  <a:pt x="4289135" y="0"/>
                </a:lnTo>
                <a:lnTo>
                  <a:pt x="4289135" y="4871371"/>
                </a:lnTo>
                <a:lnTo>
                  <a:pt x="0" y="4871371"/>
                </a:lnTo>
                <a:lnTo>
                  <a:pt x="0" y="0"/>
                </a:lnTo>
                <a:close/>
              </a:path>
            </a:pathLst>
          </a:custGeom>
          <a:blipFill>
            <a:blip r:embed="rId5"/>
            <a:stretch>
              <a:fillRect l="0" t="0" r="0" b="0"/>
            </a:stretch>
          </a:blipFill>
        </p:spPr>
      </p:sp>
      <p:sp>
        <p:nvSpPr>
          <p:cNvPr name="TextBox 9" id="9"/>
          <p:cNvSpPr txBox="true"/>
          <p:nvPr/>
        </p:nvSpPr>
        <p:spPr>
          <a:xfrm rot="0">
            <a:off x="1848231" y="876300"/>
            <a:ext cx="14591539" cy="1452711"/>
          </a:xfrm>
          <a:prstGeom prst="rect">
            <a:avLst/>
          </a:prstGeom>
        </p:spPr>
        <p:txBody>
          <a:bodyPr anchor="t" rtlCol="false" tIns="0" lIns="0" bIns="0" rIns="0">
            <a:spAutoFit/>
          </a:bodyPr>
          <a:lstStyle/>
          <a:p>
            <a:pPr algn="ctr" marL="0" indent="0" lvl="0">
              <a:lnSpc>
                <a:spcPts val="11778"/>
              </a:lnSpc>
              <a:spcBef>
                <a:spcPct val="0"/>
              </a:spcBef>
            </a:pPr>
            <a:r>
              <a:rPr lang="en-US" sz="8535" spc="119">
                <a:solidFill>
                  <a:srgbClr val="FEFFFF"/>
                </a:solidFill>
                <a:latin typeface="Oswald"/>
              </a:rPr>
              <a:t>MODELO RELACIONAL INTERMEDIO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1914036"/>
            <a:ext cx="2797016" cy="13390023"/>
            <a:chOff x="0" y="0"/>
            <a:chExt cx="736663" cy="3526590"/>
          </a:xfrm>
        </p:grpSpPr>
        <p:sp>
          <p:nvSpPr>
            <p:cNvPr name="Freeform 3" id="3"/>
            <p:cNvSpPr/>
            <p:nvPr/>
          </p:nvSpPr>
          <p:spPr>
            <a:xfrm flipH="false" flipV="false" rot="0">
              <a:off x="0" y="0"/>
              <a:ext cx="736663" cy="3526591"/>
            </a:xfrm>
            <a:custGeom>
              <a:avLst/>
              <a:gdLst/>
              <a:ahLst/>
              <a:cxnLst/>
              <a:rect r="r" b="b" t="t" l="l"/>
              <a:pathLst>
                <a:path h="3526591" w="736663">
                  <a:moveTo>
                    <a:pt x="0" y="0"/>
                  </a:moveTo>
                  <a:lnTo>
                    <a:pt x="736663" y="0"/>
                  </a:lnTo>
                  <a:lnTo>
                    <a:pt x="736663" y="3526591"/>
                  </a:lnTo>
                  <a:lnTo>
                    <a:pt x="0" y="3526591"/>
                  </a:lnTo>
                  <a:close/>
                </a:path>
              </a:pathLst>
            </a:custGeom>
            <a:solidFill>
              <a:srgbClr val="FFCB13">
                <a:alpha val="91765"/>
              </a:srgbClr>
            </a:solidFill>
          </p:spPr>
        </p:sp>
        <p:sp>
          <p:nvSpPr>
            <p:cNvPr name="TextBox 4" id="4"/>
            <p:cNvSpPr txBox="true"/>
            <p:nvPr/>
          </p:nvSpPr>
          <p:spPr>
            <a:xfrm>
              <a:off x="0" y="-19050"/>
              <a:ext cx="736663" cy="354564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912429" y="1757192"/>
            <a:ext cx="3450491" cy="5583522"/>
          </a:xfrm>
          <a:custGeom>
            <a:avLst/>
            <a:gdLst/>
            <a:ahLst/>
            <a:cxnLst/>
            <a:rect r="r" b="b" t="t" l="l"/>
            <a:pathLst>
              <a:path h="5583522" w="3450491">
                <a:moveTo>
                  <a:pt x="0" y="0"/>
                </a:moveTo>
                <a:lnTo>
                  <a:pt x="3450491" y="0"/>
                </a:lnTo>
                <a:lnTo>
                  <a:pt x="3450491" y="5583522"/>
                </a:lnTo>
                <a:lnTo>
                  <a:pt x="0" y="5583522"/>
                </a:lnTo>
                <a:lnTo>
                  <a:pt x="0" y="0"/>
                </a:lnTo>
                <a:close/>
              </a:path>
            </a:pathLst>
          </a:custGeom>
          <a:blipFill>
            <a:blip r:embed="rId2"/>
            <a:stretch>
              <a:fillRect l="0" t="0" r="0" b="0"/>
            </a:stretch>
          </a:blipFill>
        </p:spPr>
      </p:sp>
      <p:sp>
        <p:nvSpPr>
          <p:cNvPr name="Freeform 6" id="6"/>
          <p:cNvSpPr/>
          <p:nvPr/>
        </p:nvSpPr>
        <p:spPr>
          <a:xfrm flipH="false" flipV="false" rot="0">
            <a:off x="3563892" y="7340714"/>
            <a:ext cx="2666816" cy="1102936"/>
          </a:xfrm>
          <a:custGeom>
            <a:avLst/>
            <a:gdLst/>
            <a:ahLst/>
            <a:cxnLst/>
            <a:rect r="r" b="b" t="t" l="l"/>
            <a:pathLst>
              <a:path h="1102936" w="2666816">
                <a:moveTo>
                  <a:pt x="0" y="0"/>
                </a:moveTo>
                <a:lnTo>
                  <a:pt x="2666816" y="0"/>
                </a:lnTo>
                <a:lnTo>
                  <a:pt x="2666816" y="1102936"/>
                </a:lnTo>
                <a:lnTo>
                  <a:pt x="0" y="1102936"/>
                </a:lnTo>
                <a:lnTo>
                  <a:pt x="0" y="0"/>
                </a:lnTo>
                <a:close/>
              </a:path>
            </a:pathLst>
          </a:custGeom>
          <a:blipFill>
            <a:blip r:embed="rId3"/>
            <a:stretch>
              <a:fillRect l="0" t="0" r="0" b="-1434"/>
            </a:stretch>
          </a:blipFill>
        </p:spPr>
      </p:sp>
      <p:sp>
        <p:nvSpPr>
          <p:cNvPr name="Freeform 7" id="7"/>
          <p:cNvSpPr/>
          <p:nvPr/>
        </p:nvSpPr>
        <p:spPr>
          <a:xfrm flipH="false" flipV="false" rot="0">
            <a:off x="6743920" y="3472290"/>
            <a:ext cx="3659700" cy="3568207"/>
          </a:xfrm>
          <a:custGeom>
            <a:avLst/>
            <a:gdLst/>
            <a:ahLst/>
            <a:cxnLst/>
            <a:rect r="r" b="b" t="t" l="l"/>
            <a:pathLst>
              <a:path h="3568207" w="3659700">
                <a:moveTo>
                  <a:pt x="0" y="0"/>
                </a:moveTo>
                <a:lnTo>
                  <a:pt x="3659699" y="0"/>
                </a:lnTo>
                <a:lnTo>
                  <a:pt x="3659699" y="3568207"/>
                </a:lnTo>
                <a:lnTo>
                  <a:pt x="0" y="3568207"/>
                </a:lnTo>
                <a:lnTo>
                  <a:pt x="0" y="0"/>
                </a:lnTo>
                <a:close/>
              </a:path>
            </a:pathLst>
          </a:custGeom>
          <a:blipFill>
            <a:blip r:embed="rId4"/>
            <a:stretch>
              <a:fillRect l="0" t="0" r="0" b="0"/>
            </a:stretch>
          </a:blipFill>
        </p:spPr>
      </p:sp>
      <p:sp>
        <p:nvSpPr>
          <p:cNvPr name="Freeform 8" id="8"/>
          <p:cNvSpPr/>
          <p:nvPr/>
        </p:nvSpPr>
        <p:spPr>
          <a:xfrm flipH="false" flipV="false" rot="0">
            <a:off x="10784619" y="1949021"/>
            <a:ext cx="3508581" cy="4940392"/>
          </a:xfrm>
          <a:custGeom>
            <a:avLst/>
            <a:gdLst/>
            <a:ahLst/>
            <a:cxnLst/>
            <a:rect r="r" b="b" t="t" l="l"/>
            <a:pathLst>
              <a:path h="4940392" w="3508581">
                <a:moveTo>
                  <a:pt x="0" y="0"/>
                </a:moveTo>
                <a:lnTo>
                  <a:pt x="3508582" y="0"/>
                </a:lnTo>
                <a:lnTo>
                  <a:pt x="3508582" y="4940392"/>
                </a:lnTo>
                <a:lnTo>
                  <a:pt x="0" y="4940392"/>
                </a:lnTo>
                <a:lnTo>
                  <a:pt x="0" y="0"/>
                </a:lnTo>
                <a:close/>
              </a:path>
            </a:pathLst>
          </a:custGeom>
          <a:blipFill>
            <a:blip r:embed="rId5"/>
            <a:stretch>
              <a:fillRect l="0" t="0" r="0" b="0"/>
            </a:stretch>
          </a:blipFill>
        </p:spPr>
      </p:sp>
      <p:sp>
        <p:nvSpPr>
          <p:cNvPr name="Freeform 9" id="9"/>
          <p:cNvSpPr/>
          <p:nvPr/>
        </p:nvSpPr>
        <p:spPr>
          <a:xfrm flipH="false" flipV="false" rot="0">
            <a:off x="14407348" y="4097652"/>
            <a:ext cx="3585056" cy="2317483"/>
          </a:xfrm>
          <a:custGeom>
            <a:avLst/>
            <a:gdLst/>
            <a:ahLst/>
            <a:cxnLst/>
            <a:rect r="r" b="b" t="t" l="l"/>
            <a:pathLst>
              <a:path h="2317483" w="3585056">
                <a:moveTo>
                  <a:pt x="0" y="0"/>
                </a:moveTo>
                <a:lnTo>
                  <a:pt x="3585056" y="0"/>
                </a:lnTo>
                <a:lnTo>
                  <a:pt x="3585056" y="2317483"/>
                </a:lnTo>
                <a:lnTo>
                  <a:pt x="0" y="2317483"/>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8023293" y="2941270"/>
            <a:ext cx="12634059" cy="126340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13">
                <a:alpha val="91765"/>
              </a:srgbClr>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6726968" y="-8068241"/>
            <a:ext cx="12634059" cy="1263405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13">
                <a:alpha val="91765"/>
              </a:srgbClr>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4675060" y="0"/>
            <a:ext cx="8367423" cy="9646479"/>
          </a:xfrm>
          <a:custGeom>
            <a:avLst/>
            <a:gdLst/>
            <a:ahLst/>
            <a:cxnLst/>
            <a:rect r="r" b="b" t="t" l="l"/>
            <a:pathLst>
              <a:path h="9646479" w="8367423">
                <a:moveTo>
                  <a:pt x="0" y="0"/>
                </a:moveTo>
                <a:lnTo>
                  <a:pt x="8367423" y="0"/>
                </a:lnTo>
                <a:lnTo>
                  <a:pt x="8367423" y="9646479"/>
                </a:lnTo>
                <a:lnTo>
                  <a:pt x="0" y="9646479"/>
                </a:lnTo>
                <a:lnTo>
                  <a:pt x="0" y="0"/>
                </a:lnTo>
                <a:close/>
              </a:path>
            </a:pathLst>
          </a:custGeom>
          <a:blipFill>
            <a:blip r:embed="rId2"/>
            <a:stretch>
              <a:fillRect l="0" t="0" r="0" b="0"/>
            </a:stretch>
          </a:blipFill>
        </p:spPr>
      </p:sp>
      <p:sp>
        <p:nvSpPr>
          <p:cNvPr name="TextBox 9" id="9"/>
          <p:cNvSpPr txBox="true"/>
          <p:nvPr/>
        </p:nvSpPr>
        <p:spPr>
          <a:xfrm rot="-5400000">
            <a:off x="-3504583" y="3885090"/>
            <a:ext cx="10161322" cy="1361456"/>
          </a:xfrm>
          <a:prstGeom prst="rect">
            <a:avLst/>
          </a:prstGeom>
        </p:spPr>
        <p:txBody>
          <a:bodyPr anchor="t" rtlCol="false" tIns="0" lIns="0" bIns="0" rIns="0">
            <a:spAutoFit/>
          </a:bodyPr>
          <a:lstStyle/>
          <a:p>
            <a:pPr algn="l" marL="0" indent="0" lvl="0">
              <a:lnSpc>
                <a:spcPts val="11140"/>
              </a:lnSpc>
              <a:spcBef>
                <a:spcPct val="0"/>
              </a:spcBef>
            </a:pPr>
            <a:r>
              <a:rPr lang="en-US" sz="8072" spc="113">
                <a:solidFill>
                  <a:srgbClr val="2C2D30"/>
                </a:solidFill>
                <a:latin typeface="Oswald Bold"/>
              </a:rPr>
              <a:t>MODELO RELACIONAL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37556" cy="10287000"/>
          </a:xfrm>
          <a:custGeom>
            <a:avLst/>
            <a:gdLst/>
            <a:ahLst/>
            <a:cxnLst/>
            <a:rect r="r" b="b" t="t" l="l"/>
            <a:pathLst>
              <a:path h="10287000" w="6937556">
                <a:moveTo>
                  <a:pt x="0" y="0"/>
                </a:moveTo>
                <a:lnTo>
                  <a:pt x="6937556" y="0"/>
                </a:lnTo>
                <a:lnTo>
                  <a:pt x="6937556" y="10287000"/>
                </a:lnTo>
                <a:lnTo>
                  <a:pt x="0" y="10287000"/>
                </a:lnTo>
                <a:lnTo>
                  <a:pt x="0" y="0"/>
                </a:lnTo>
                <a:close/>
              </a:path>
            </a:pathLst>
          </a:custGeom>
          <a:blipFill>
            <a:blip r:embed="rId2"/>
            <a:stretch>
              <a:fillRect l="-57475" t="0" r="-65083" b="0"/>
            </a:stretch>
          </a:blipFill>
        </p:spPr>
      </p:sp>
      <p:grpSp>
        <p:nvGrpSpPr>
          <p:cNvPr name="Group 3" id="3"/>
          <p:cNvGrpSpPr/>
          <p:nvPr/>
        </p:nvGrpSpPr>
        <p:grpSpPr>
          <a:xfrm rot="0">
            <a:off x="398481" y="379823"/>
            <a:ext cx="17012309" cy="9390471"/>
            <a:chOff x="0" y="0"/>
            <a:chExt cx="4480608" cy="2473210"/>
          </a:xfrm>
        </p:grpSpPr>
        <p:sp>
          <p:nvSpPr>
            <p:cNvPr name="Freeform 4" id="4"/>
            <p:cNvSpPr/>
            <p:nvPr/>
          </p:nvSpPr>
          <p:spPr>
            <a:xfrm flipH="false" flipV="false" rot="0">
              <a:off x="0" y="0"/>
              <a:ext cx="4480608" cy="2473210"/>
            </a:xfrm>
            <a:custGeom>
              <a:avLst/>
              <a:gdLst/>
              <a:ahLst/>
              <a:cxnLst/>
              <a:rect r="r" b="b" t="t" l="l"/>
              <a:pathLst>
                <a:path h="2473210" w="4480608">
                  <a:moveTo>
                    <a:pt x="0" y="0"/>
                  </a:moveTo>
                  <a:lnTo>
                    <a:pt x="4480608" y="0"/>
                  </a:lnTo>
                  <a:lnTo>
                    <a:pt x="4480608" y="2473210"/>
                  </a:lnTo>
                  <a:lnTo>
                    <a:pt x="0" y="2473210"/>
                  </a:lnTo>
                  <a:close/>
                </a:path>
              </a:pathLst>
            </a:custGeom>
            <a:solidFill>
              <a:srgbClr val="000000">
                <a:alpha val="70980"/>
              </a:srgbClr>
            </a:solidFill>
          </p:spPr>
        </p:sp>
        <p:sp>
          <p:nvSpPr>
            <p:cNvPr name="TextBox 5" id="5"/>
            <p:cNvSpPr txBox="true"/>
            <p:nvPr/>
          </p:nvSpPr>
          <p:spPr>
            <a:xfrm>
              <a:off x="0" y="-19050"/>
              <a:ext cx="4480608" cy="249226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7427431" y="379823"/>
            <a:ext cx="182537" cy="9390471"/>
            <a:chOff x="0" y="0"/>
            <a:chExt cx="48076" cy="2473210"/>
          </a:xfrm>
        </p:grpSpPr>
        <p:sp>
          <p:nvSpPr>
            <p:cNvPr name="Freeform 7" id="7"/>
            <p:cNvSpPr/>
            <p:nvPr/>
          </p:nvSpPr>
          <p:spPr>
            <a:xfrm flipH="false" flipV="false" rot="0">
              <a:off x="0" y="0"/>
              <a:ext cx="48076" cy="2473210"/>
            </a:xfrm>
            <a:custGeom>
              <a:avLst/>
              <a:gdLst/>
              <a:ahLst/>
              <a:cxnLst/>
              <a:rect r="r" b="b" t="t" l="l"/>
              <a:pathLst>
                <a:path h="2473210" w="48076">
                  <a:moveTo>
                    <a:pt x="0" y="0"/>
                  </a:moveTo>
                  <a:lnTo>
                    <a:pt x="48076" y="0"/>
                  </a:lnTo>
                  <a:lnTo>
                    <a:pt x="48076" y="2473210"/>
                  </a:lnTo>
                  <a:lnTo>
                    <a:pt x="0" y="2473210"/>
                  </a:lnTo>
                  <a:close/>
                </a:path>
              </a:pathLst>
            </a:custGeom>
            <a:solidFill>
              <a:srgbClr val="000000">
                <a:alpha val="70980"/>
              </a:srgbClr>
            </a:solidFill>
          </p:spPr>
        </p:sp>
        <p:sp>
          <p:nvSpPr>
            <p:cNvPr name="TextBox 8" id="8"/>
            <p:cNvSpPr txBox="true"/>
            <p:nvPr/>
          </p:nvSpPr>
          <p:spPr>
            <a:xfrm>
              <a:off x="0" y="-19050"/>
              <a:ext cx="48076" cy="249226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28700" y="4809091"/>
            <a:ext cx="6330510" cy="4449209"/>
          </a:xfrm>
          <a:custGeom>
            <a:avLst/>
            <a:gdLst/>
            <a:ahLst/>
            <a:cxnLst/>
            <a:rect r="r" b="b" t="t" l="l"/>
            <a:pathLst>
              <a:path h="4449209" w="6330510">
                <a:moveTo>
                  <a:pt x="0" y="0"/>
                </a:moveTo>
                <a:lnTo>
                  <a:pt x="6330510" y="0"/>
                </a:lnTo>
                <a:lnTo>
                  <a:pt x="6330510" y="4449209"/>
                </a:lnTo>
                <a:lnTo>
                  <a:pt x="0" y="4449209"/>
                </a:lnTo>
                <a:lnTo>
                  <a:pt x="0" y="0"/>
                </a:lnTo>
                <a:close/>
              </a:path>
            </a:pathLst>
          </a:custGeom>
          <a:blipFill>
            <a:blip r:embed="rId3"/>
            <a:stretch>
              <a:fillRect l="0" t="0" r="0" b="0"/>
            </a:stretch>
          </a:blipFill>
        </p:spPr>
      </p:sp>
      <p:sp>
        <p:nvSpPr>
          <p:cNvPr name="Freeform 10" id="10"/>
          <p:cNvSpPr/>
          <p:nvPr/>
        </p:nvSpPr>
        <p:spPr>
          <a:xfrm flipH="false" flipV="false" rot="0">
            <a:off x="9144000" y="5586260"/>
            <a:ext cx="6036091" cy="2192212"/>
          </a:xfrm>
          <a:custGeom>
            <a:avLst/>
            <a:gdLst/>
            <a:ahLst/>
            <a:cxnLst/>
            <a:rect r="r" b="b" t="t" l="l"/>
            <a:pathLst>
              <a:path h="2192212" w="6036091">
                <a:moveTo>
                  <a:pt x="0" y="0"/>
                </a:moveTo>
                <a:lnTo>
                  <a:pt x="6036091" y="0"/>
                </a:lnTo>
                <a:lnTo>
                  <a:pt x="6036091" y="2192212"/>
                </a:lnTo>
                <a:lnTo>
                  <a:pt x="0" y="2192212"/>
                </a:lnTo>
                <a:lnTo>
                  <a:pt x="0" y="0"/>
                </a:lnTo>
                <a:close/>
              </a:path>
            </a:pathLst>
          </a:custGeom>
          <a:blipFill>
            <a:blip r:embed="rId4"/>
            <a:stretch>
              <a:fillRect l="0" t="0" r="0" b="0"/>
            </a:stretch>
          </a:blipFill>
        </p:spPr>
      </p:sp>
      <p:sp>
        <p:nvSpPr>
          <p:cNvPr name="TextBox 11" id="11"/>
          <p:cNvSpPr txBox="true"/>
          <p:nvPr/>
        </p:nvSpPr>
        <p:spPr>
          <a:xfrm rot="0">
            <a:off x="3643032" y="208373"/>
            <a:ext cx="11438796" cy="1674791"/>
          </a:xfrm>
          <a:prstGeom prst="rect">
            <a:avLst/>
          </a:prstGeom>
        </p:spPr>
        <p:txBody>
          <a:bodyPr anchor="t" rtlCol="false" tIns="0" lIns="0" bIns="0" rIns="0">
            <a:spAutoFit/>
          </a:bodyPr>
          <a:lstStyle/>
          <a:p>
            <a:pPr algn="ctr" marL="0" indent="0" lvl="0">
              <a:lnSpc>
                <a:spcPts val="13637"/>
              </a:lnSpc>
              <a:spcBef>
                <a:spcPct val="0"/>
              </a:spcBef>
            </a:pPr>
            <a:r>
              <a:rPr lang="en-US" sz="9882" spc="138">
                <a:solidFill>
                  <a:srgbClr val="FEFFFF"/>
                </a:solidFill>
                <a:latin typeface="Oswald"/>
              </a:rPr>
              <a:t>DISEÑO DEL SISTEMA</a:t>
            </a:r>
          </a:p>
        </p:txBody>
      </p:sp>
      <p:sp>
        <p:nvSpPr>
          <p:cNvPr name="TextBox 12" id="12"/>
          <p:cNvSpPr txBox="true"/>
          <p:nvPr/>
        </p:nvSpPr>
        <p:spPr>
          <a:xfrm rot="0">
            <a:off x="415122" y="1984613"/>
            <a:ext cx="4508725" cy="544522"/>
          </a:xfrm>
          <a:prstGeom prst="rect">
            <a:avLst/>
          </a:prstGeom>
        </p:spPr>
        <p:txBody>
          <a:bodyPr anchor="t" rtlCol="false" tIns="0" lIns="0" bIns="0" rIns="0">
            <a:spAutoFit/>
          </a:bodyPr>
          <a:lstStyle/>
          <a:p>
            <a:pPr algn="ctr">
              <a:lnSpc>
                <a:spcPts val="4427"/>
              </a:lnSpc>
            </a:pPr>
            <a:r>
              <a:rPr lang="en-US" sz="3162">
                <a:solidFill>
                  <a:srgbClr val="FEFFFF"/>
                </a:solidFill>
                <a:latin typeface="Open Sans"/>
              </a:rPr>
              <a:t>Creación de tablas</a:t>
            </a:r>
          </a:p>
        </p:txBody>
      </p:sp>
      <p:sp>
        <p:nvSpPr>
          <p:cNvPr name="TextBox 13" id="13"/>
          <p:cNvSpPr txBox="true"/>
          <p:nvPr/>
        </p:nvSpPr>
        <p:spPr>
          <a:xfrm rot="0">
            <a:off x="753184" y="2652960"/>
            <a:ext cx="16506116" cy="1663786"/>
          </a:xfrm>
          <a:prstGeom prst="rect">
            <a:avLst/>
          </a:prstGeom>
        </p:spPr>
        <p:txBody>
          <a:bodyPr anchor="t" rtlCol="false" tIns="0" lIns="0" bIns="0" rIns="0">
            <a:spAutoFit/>
          </a:bodyPr>
          <a:lstStyle/>
          <a:p>
            <a:pPr algn="just">
              <a:lnSpc>
                <a:spcPts val="3320"/>
              </a:lnSpc>
            </a:pPr>
            <a:r>
              <a:rPr lang="en-US" sz="2371">
                <a:solidFill>
                  <a:srgbClr val="FEFFFF"/>
                </a:solidFill>
                <a:latin typeface="Open Sans"/>
              </a:rPr>
              <a:t>La creación de tablas constituye la base estructural de la base de datos. Aquí se definen todas las tablas necesarias para el sistema, junto con sus campos, tipos de datos, y las relaciones entre ellas, incluyendo claves primarias y foráneas, restricciones y otros atributos necesarios para garantizar la integridad y el rendimiento de la base de datos. La creación de tablas incluye:</a:t>
            </a:r>
          </a:p>
        </p:txBody>
      </p:sp>
      <p:sp>
        <p:nvSpPr>
          <p:cNvPr name="TextBox 14" id="14"/>
          <p:cNvSpPr txBox="true"/>
          <p:nvPr/>
        </p:nvSpPr>
        <p:spPr>
          <a:xfrm rot="0">
            <a:off x="753184" y="9410700"/>
            <a:ext cx="7673968" cy="478486"/>
          </a:xfrm>
          <a:prstGeom prst="rect">
            <a:avLst/>
          </a:prstGeom>
        </p:spPr>
        <p:txBody>
          <a:bodyPr anchor="t" rtlCol="false" tIns="0" lIns="0" bIns="0" rIns="0">
            <a:spAutoFit/>
          </a:bodyPr>
          <a:lstStyle/>
          <a:p>
            <a:pPr algn="l">
              <a:lnSpc>
                <a:spcPts val="1976"/>
              </a:lnSpc>
            </a:pPr>
            <a:r>
              <a:rPr lang="en-US" sz="1411">
                <a:solidFill>
                  <a:srgbClr val="FEFFFF"/>
                </a:solidFill>
                <a:latin typeface="Open Sans"/>
              </a:rPr>
              <a:t>Almacena información de los empleados del restaurante, incluyendo detalles personales y laborales.</a:t>
            </a:r>
          </a:p>
        </p:txBody>
      </p:sp>
      <p:sp>
        <p:nvSpPr>
          <p:cNvPr name="TextBox 15" id="15"/>
          <p:cNvSpPr txBox="true"/>
          <p:nvPr/>
        </p:nvSpPr>
        <p:spPr>
          <a:xfrm rot="0">
            <a:off x="8164098" y="7846967"/>
            <a:ext cx="8036791" cy="554741"/>
          </a:xfrm>
          <a:prstGeom prst="rect">
            <a:avLst/>
          </a:prstGeom>
        </p:spPr>
        <p:txBody>
          <a:bodyPr anchor="t" rtlCol="false" tIns="0" lIns="0" bIns="0" rIns="0">
            <a:spAutoFit/>
          </a:bodyPr>
          <a:lstStyle/>
          <a:p>
            <a:pPr algn="ctr">
              <a:lnSpc>
                <a:spcPts val="2248"/>
              </a:lnSpc>
            </a:pPr>
            <a:r>
              <a:rPr lang="en-US" sz="1606">
                <a:solidFill>
                  <a:srgbClr val="FEFFFF"/>
                </a:solidFill>
                <a:latin typeface="Open Sans"/>
              </a:rPr>
              <a:t>Registra los datos de los clientes para facilitar operaciones como la facturación y el seguimiento de preferencias.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37556" cy="10287000"/>
          </a:xfrm>
          <a:custGeom>
            <a:avLst/>
            <a:gdLst/>
            <a:ahLst/>
            <a:cxnLst/>
            <a:rect r="r" b="b" t="t" l="l"/>
            <a:pathLst>
              <a:path h="10287000" w="6937556">
                <a:moveTo>
                  <a:pt x="0" y="0"/>
                </a:moveTo>
                <a:lnTo>
                  <a:pt x="6937556" y="0"/>
                </a:lnTo>
                <a:lnTo>
                  <a:pt x="6937556" y="10287000"/>
                </a:lnTo>
                <a:lnTo>
                  <a:pt x="0" y="10287000"/>
                </a:lnTo>
                <a:lnTo>
                  <a:pt x="0" y="0"/>
                </a:lnTo>
                <a:close/>
              </a:path>
            </a:pathLst>
          </a:custGeom>
          <a:blipFill>
            <a:blip r:embed="rId2"/>
            <a:stretch>
              <a:fillRect l="-57475" t="0" r="-65083" b="0"/>
            </a:stretch>
          </a:blipFill>
        </p:spPr>
      </p:sp>
      <p:grpSp>
        <p:nvGrpSpPr>
          <p:cNvPr name="Group 3" id="3"/>
          <p:cNvGrpSpPr/>
          <p:nvPr/>
        </p:nvGrpSpPr>
        <p:grpSpPr>
          <a:xfrm rot="0">
            <a:off x="398481" y="379823"/>
            <a:ext cx="17012309" cy="9390471"/>
            <a:chOff x="0" y="0"/>
            <a:chExt cx="4480608" cy="2473210"/>
          </a:xfrm>
        </p:grpSpPr>
        <p:sp>
          <p:nvSpPr>
            <p:cNvPr name="Freeform 4" id="4"/>
            <p:cNvSpPr/>
            <p:nvPr/>
          </p:nvSpPr>
          <p:spPr>
            <a:xfrm flipH="false" flipV="false" rot="0">
              <a:off x="0" y="0"/>
              <a:ext cx="4480608" cy="2473210"/>
            </a:xfrm>
            <a:custGeom>
              <a:avLst/>
              <a:gdLst/>
              <a:ahLst/>
              <a:cxnLst/>
              <a:rect r="r" b="b" t="t" l="l"/>
              <a:pathLst>
                <a:path h="2473210" w="4480608">
                  <a:moveTo>
                    <a:pt x="0" y="0"/>
                  </a:moveTo>
                  <a:lnTo>
                    <a:pt x="4480608" y="0"/>
                  </a:lnTo>
                  <a:lnTo>
                    <a:pt x="4480608" y="2473210"/>
                  </a:lnTo>
                  <a:lnTo>
                    <a:pt x="0" y="2473210"/>
                  </a:lnTo>
                  <a:close/>
                </a:path>
              </a:pathLst>
            </a:custGeom>
            <a:solidFill>
              <a:srgbClr val="000000">
                <a:alpha val="70980"/>
              </a:srgbClr>
            </a:solidFill>
          </p:spPr>
        </p:sp>
        <p:sp>
          <p:nvSpPr>
            <p:cNvPr name="TextBox 5" id="5"/>
            <p:cNvSpPr txBox="true"/>
            <p:nvPr/>
          </p:nvSpPr>
          <p:spPr>
            <a:xfrm>
              <a:off x="0" y="-19050"/>
              <a:ext cx="4480608" cy="249226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7427431" y="379823"/>
            <a:ext cx="182537" cy="9390471"/>
            <a:chOff x="0" y="0"/>
            <a:chExt cx="48076" cy="2473210"/>
          </a:xfrm>
        </p:grpSpPr>
        <p:sp>
          <p:nvSpPr>
            <p:cNvPr name="Freeform 7" id="7"/>
            <p:cNvSpPr/>
            <p:nvPr/>
          </p:nvSpPr>
          <p:spPr>
            <a:xfrm flipH="false" flipV="false" rot="0">
              <a:off x="0" y="0"/>
              <a:ext cx="48076" cy="2473210"/>
            </a:xfrm>
            <a:custGeom>
              <a:avLst/>
              <a:gdLst/>
              <a:ahLst/>
              <a:cxnLst/>
              <a:rect r="r" b="b" t="t" l="l"/>
              <a:pathLst>
                <a:path h="2473210" w="48076">
                  <a:moveTo>
                    <a:pt x="0" y="0"/>
                  </a:moveTo>
                  <a:lnTo>
                    <a:pt x="48076" y="0"/>
                  </a:lnTo>
                  <a:lnTo>
                    <a:pt x="48076" y="2473210"/>
                  </a:lnTo>
                  <a:lnTo>
                    <a:pt x="0" y="2473210"/>
                  </a:lnTo>
                  <a:close/>
                </a:path>
              </a:pathLst>
            </a:custGeom>
            <a:solidFill>
              <a:srgbClr val="000000">
                <a:alpha val="70980"/>
              </a:srgbClr>
            </a:solidFill>
          </p:spPr>
        </p:sp>
        <p:sp>
          <p:nvSpPr>
            <p:cNvPr name="TextBox 8" id="8"/>
            <p:cNvSpPr txBox="true"/>
            <p:nvPr/>
          </p:nvSpPr>
          <p:spPr>
            <a:xfrm>
              <a:off x="0" y="-19050"/>
              <a:ext cx="48076" cy="249226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572570" y="581134"/>
            <a:ext cx="7492936" cy="2915221"/>
          </a:xfrm>
          <a:custGeom>
            <a:avLst/>
            <a:gdLst/>
            <a:ahLst/>
            <a:cxnLst/>
            <a:rect r="r" b="b" t="t" l="l"/>
            <a:pathLst>
              <a:path h="2915221" w="7492936">
                <a:moveTo>
                  <a:pt x="0" y="0"/>
                </a:moveTo>
                <a:lnTo>
                  <a:pt x="7492936" y="0"/>
                </a:lnTo>
                <a:lnTo>
                  <a:pt x="7492936" y="2915221"/>
                </a:lnTo>
                <a:lnTo>
                  <a:pt x="0" y="2915221"/>
                </a:lnTo>
                <a:lnTo>
                  <a:pt x="0" y="0"/>
                </a:lnTo>
                <a:close/>
              </a:path>
            </a:pathLst>
          </a:custGeom>
          <a:blipFill>
            <a:blip r:embed="rId3"/>
            <a:stretch>
              <a:fillRect l="0" t="0" r="0" b="0"/>
            </a:stretch>
          </a:blipFill>
        </p:spPr>
      </p:sp>
      <p:sp>
        <p:nvSpPr>
          <p:cNvPr name="Freeform 10" id="10"/>
          <p:cNvSpPr/>
          <p:nvPr/>
        </p:nvSpPr>
        <p:spPr>
          <a:xfrm flipH="false" flipV="false" rot="0">
            <a:off x="9056725" y="1028700"/>
            <a:ext cx="7379489" cy="2027591"/>
          </a:xfrm>
          <a:custGeom>
            <a:avLst/>
            <a:gdLst/>
            <a:ahLst/>
            <a:cxnLst/>
            <a:rect r="r" b="b" t="t" l="l"/>
            <a:pathLst>
              <a:path h="2027591" w="7379489">
                <a:moveTo>
                  <a:pt x="0" y="0"/>
                </a:moveTo>
                <a:lnTo>
                  <a:pt x="7379488" y="0"/>
                </a:lnTo>
                <a:lnTo>
                  <a:pt x="7379488" y="2027591"/>
                </a:lnTo>
                <a:lnTo>
                  <a:pt x="0" y="2027591"/>
                </a:lnTo>
                <a:lnTo>
                  <a:pt x="0" y="0"/>
                </a:lnTo>
                <a:close/>
              </a:path>
            </a:pathLst>
          </a:custGeom>
          <a:blipFill>
            <a:blip r:embed="rId4"/>
            <a:stretch>
              <a:fillRect l="0" t="0" r="0" b="0"/>
            </a:stretch>
          </a:blipFill>
        </p:spPr>
      </p:sp>
      <p:sp>
        <p:nvSpPr>
          <p:cNvPr name="Freeform 11" id="11"/>
          <p:cNvSpPr/>
          <p:nvPr/>
        </p:nvSpPr>
        <p:spPr>
          <a:xfrm flipH="false" flipV="false" rot="0">
            <a:off x="572570" y="4969411"/>
            <a:ext cx="7691324" cy="3433853"/>
          </a:xfrm>
          <a:custGeom>
            <a:avLst/>
            <a:gdLst/>
            <a:ahLst/>
            <a:cxnLst/>
            <a:rect r="r" b="b" t="t" l="l"/>
            <a:pathLst>
              <a:path h="3433853" w="7691324">
                <a:moveTo>
                  <a:pt x="0" y="0"/>
                </a:moveTo>
                <a:lnTo>
                  <a:pt x="7691323" y="0"/>
                </a:lnTo>
                <a:lnTo>
                  <a:pt x="7691323" y="3433853"/>
                </a:lnTo>
                <a:lnTo>
                  <a:pt x="0" y="3433853"/>
                </a:lnTo>
                <a:lnTo>
                  <a:pt x="0" y="0"/>
                </a:lnTo>
                <a:close/>
              </a:path>
            </a:pathLst>
          </a:custGeom>
          <a:blipFill>
            <a:blip r:embed="rId5"/>
            <a:stretch>
              <a:fillRect l="0" t="0" r="0" b="0"/>
            </a:stretch>
          </a:blipFill>
        </p:spPr>
      </p:sp>
      <p:sp>
        <p:nvSpPr>
          <p:cNvPr name="TextBox 12" id="12"/>
          <p:cNvSpPr txBox="true"/>
          <p:nvPr/>
        </p:nvSpPr>
        <p:spPr>
          <a:xfrm rot="0">
            <a:off x="420621" y="3626043"/>
            <a:ext cx="7796834" cy="530614"/>
          </a:xfrm>
          <a:prstGeom prst="rect">
            <a:avLst/>
          </a:prstGeom>
        </p:spPr>
        <p:txBody>
          <a:bodyPr anchor="t" rtlCol="false" tIns="0" lIns="0" bIns="0" rIns="0">
            <a:spAutoFit/>
          </a:bodyPr>
          <a:lstStyle/>
          <a:p>
            <a:pPr algn="ctr">
              <a:lnSpc>
                <a:spcPts val="2181"/>
              </a:lnSpc>
            </a:pPr>
            <a:r>
              <a:rPr lang="en-US" sz="1558">
                <a:solidFill>
                  <a:srgbClr val="FEFFFF"/>
                </a:solidFill>
                <a:latin typeface="Open Sans"/>
              </a:rPr>
              <a:t>Contiene información sobre los platillos ofrecidos por el restaurante, esencial para la gestión del menú y el control de inventario.</a:t>
            </a:r>
          </a:p>
        </p:txBody>
      </p:sp>
      <p:sp>
        <p:nvSpPr>
          <p:cNvPr name="TextBox 13" id="13"/>
          <p:cNvSpPr txBox="true"/>
          <p:nvPr/>
        </p:nvSpPr>
        <p:spPr>
          <a:xfrm rot="0">
            <a:off x="8713716" y="3144356"/>
            <a:ext cx="8065506" cy="510262"/>
          </a:xfrm>
          <a:prstGeom prst="rect">
            <a:avLst/>
          </a:prstGeom>
        </p:spPr>
        <p:txBody>
          <a:bodyPr anchor="t" rtlCol="false" tIns="0" lIns="0" bIns="0" rIns="0">
            <a:spAutoFit/>
          </a:bodyPr>
          <a:lstStyle/>
          <a:p>
            <a:pPr algn="ctr">
              <a:lnSpc>
                <a:spcPts val="2099"/>
              </a:lnSpc>
            </a:pPr>
            <a:r>
              <a:rPr lang="en-US" sz="1499">
                <a:solidFill>
                  <a:srgbClr val="FEFFFF"/>
                </a:solidFill>
                <a:latin typeface="Open Sans"/>
              </a:rPr>
              <a:t>Captura detalles de las órdenes realizadas por los clientes, vinculando platillos, precios y empleados que gestionan la orden.</a:t>
            </a:r>
          </a:p>
        </p:txBody>
      </p:sp>
      <p:sp>
        <p:nvSpPr>
          <p:cNvPr name="TextBox 14" id="14"/>
          <p:cNvSpPr txBox="true"/>
          <p:nvPr/>
        </p:nvSpPr>
        <p:spPr>
          <a:xfrm rot="0">
            <a:off x="572570" y="8536614"/>
            <a:ext cx="7729033" cy="976570"/>
          </a:xfrm>
          <a:prstGeom prst="rect">
            <a:avLst/>
          </a:prstGeom>
        </p:spPr>
        <p:txBody>
          <a:bodyPr anchor="t" rtlCol="false" tIns="0" lIns="0" bIns="0" rIns="0">
            <a:spAutoFit/>
          </a:bodyPr>
          <a:lstStyle/>
          <a:p>
            <a:pPr algn="ctr">
              <a:lnSpc>
                <a:spcPts val="1950"/>
              </a:lnSpc>
            </a:pPr>
            <a:r>
              <a:rPr lang="en-US" sz="1392">
                <a:solidFill>
                  <a:srgbClr val="FEFFFF"/>
                </a:solidFill>
                <a:latin typeface="Open Sans"/>
              </a:rPr>
              <a:t>La tabla Factura gestiona los registros de todas las transacciones financieras relacionadas con las ventas a los clientes. Almacena información detallada de cada factura, incluyendo el enlace a la orden correspondiente y los detalles necesarios para cumplir con las obligaciones fiscales.</a:t>
            </a:r>
          </a:p>
        </p:txBody>
      </p:sp>
      <p:sp>
        <p:nvSpPr>
          <p:cNvPr name="TextBox 15" id="15"/>
          <p:cNvSpPr txBox="true"/>
          <p:nvPr/>
        </p:nvSpPr>
        <p:spPr>
          <a:xfrm rot="0">
            <a:off x="8692827" y="5993059"/>
            <a:ext cx="8086395" cy="1128451"/>
          </a:xfrm>
          <a:prstGeom prst="rect">
            <a:avLst/>
          </a:prstGeom>
        </p:spPr>
        <p:txBody>
          <a:bodyPr anchor="t" rtlCol="false" tIns="0" lIns="0" bIns="0" rIns="0">
            <a:spAutoFit/>
          </a:bodyPr>
          <a:lstStyle/>
          <a:p>
            <a:pPr algn="ctr">
              <a:lnSpc>
                <a:spcPts val="2262"/>
              </a:lnSpc>
            </a:pPr>
            <a:r>
              <a:rPr lang="en-US" sz="1616">
                <a:solidFill>
                  <a:srgbClr val="FEFFFF"/>
                </a:solidFill>
                <a:latin typeface="Open Sans"/>
              </a:rPr>
              <a:t>Las tablas descritas anteriormente representan solo una selección de las estructuras más fundamentales y cruciales dentro de la base de datos del sistema de gestión del restaurante. Estas tablas han sido destacadas por su papel central en la operación diaria y la gestión administrativa del restaurante.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797489" y="-2081551"/>
            <a:ext cx="4124379" cy="13390023"/>
            <a:chOff x="0" y="0"/>
            <a:chExt cx="1086256" cy="3526590"/>
          </a:xfrm>
        </p:grpSpPr>
        <p:sp>
          <p:nvSpPr>
            <p:cNvPr name="Freeform 4" id="4"/>
            <p:cNvSpPr/>
            <p:nvPr/>
          </p:nvSpPr>
          <p:spPr>
            <a:xfrm flipH="false" flipV="false" rot="0">
              <a:off x="0" y="0"/>
              <a:ext cx="1086256" cy="3526591"/>
            </a:xfrm>
            <a:custGeom>
              <a:avLst/>
              <a:gdLst/>
              <a:ahLst/>
              <a:cxnLst/>
              <a:rect r="r" b="b" t="t" l="l"/>
              <a:pathLst>
                <a:path h="3526591" w="1086256">
                  <a:moveTo>
                    <a:pt x="0" y="0"/>
                  </a:moveTo>
                  <a:lnTo>
                    <a:pt x="1086256" y="0"/>
                  </a:lnTo>
                  <a:lnTo>
                    <a:pt x="1086256" y="3526591"/>
                  </a:lnTo>
                  <a:lnTo>
                    <a:pt x="0" y="3526591"/>
                  </a:lnTo>
                  <a:close/>
                </a:path>
              </a:pathLst>
            </a:custGeom>
            <a:solidFill>
              <a:srgbClr val="FFCB13">
                <a:alpha val="80784"/>
              </a:srgbClr>
            </a:solidFill>
          </p:spPr>
        </p:sp>
        <p:sp>
          <p:nvSpPr>
            <p:cNvPr name="TextBox 5" id="5"/>
            <p:cNvSpPr txBox="true"/>
            <p:nvPr/>
          </p:nvSpPr>
          <p:spPr>
            <a:xfrm>
              <a:off x="0" y="-19050"/>
              <a:ext cx="1086256" cy="354564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050435" y="226220"/>
            <a:ext cx="9311974" cy="2389394"/>
            <a:chOff x="0" y="0"/>
            <a:chExt cx="1798294" cy="461431"/>
          </a:xfrm>
        </p:grpSpPr>
        <p:sp>
          <p:nvSpPr>
            <p:cNvPr name="Freeform 7" id="7"/>
            <p:cNvSpPr/>
            <p:nvPr/>
          </p:nvSpPr>
          <p:spPr>
            <a:xfrm flipH="false" flipV="false" rot="0">
              <a:off x="0" y="0"/>
              <a:ext cx="1798294" cy="461431"/>
            </a:xfrm>
            <a:custGeom>
              <a:avLst/>
              <a:gdLst/>
              <a:ahLst/>
              <a:cxnLst/>
              <a:rect r="r" b="b" t="t" l="l"/>
              <a:pathLst>
                <a:path h="461431" w="1798294">
                  <a:moveTo>
                    <a:pt x="0" y="0"/>
                  </a:moveTo>
                  <a:lnTo>
                    <a:pt x="1798294" y="0"/>
                  </a:lnTo>
                  <a:lnTo>
                    <a:pt x="1798294" y="461431"/>
                  </a:lnTo>
                  <a:lnTo>
                    <a:pt x="0" y="461431"/>
                  </a:lnTo>
                  <a:close/>
                </a:path>
              </a:pathLst>
            </a:custGeom>
            <a:solidFill>
              <a:srgbClr val="000000">
                <a:alpha val="0"/>
              </a:srgbClr>
            </a:solidFill>
            <a:ln w="66675" cap="sq">
              <a:solidFill>
                <a:srgbClr val="FFFFFF"/>
              </a:solidFill>
              <a:prstDash val="solid"/>
              <a:miter/>
            </a:ln>
          </p:spPr>
        </p:sp>
        <p:sp>
          <p:nvSpPr>
            <p:cNvPr name="TextBox 8" id="8"/>
            <p:cNvSpPr txBox="true"/>
            <p:nvPr/>
          </p:nvSpPr>
          <p:spPr>
            <a:xfrm>
              <a:off x="0" y="-133350"/>
              <a:ext cx="1798294" cy="594781"/>
            </a:xfrm>
            <a:prstGeom prst="rect">
              <a:avLst/>
            </a:prstGeom>
          </p:spPr>
          <p:txBody>
            <a:bodyPr anchor="ctr" rtlCol="false" tIns="0" lIns="0" bIns="0" rIns="0"/>
            <a:lstStyle/>
            <a:p>
              <a:pPr algn="ctr" marL="0" indent="0" lvl="0">
                <a:lnSpc>
                  <a:spcPts val="11134"/>
                </a:lnSpc>
                <a:spcBef>
                  <a:spcPct val="0"/>
                </a:spcBef>
              </a:pPr>
              <a:r>
                <a:rPr lang="en-US" sz="8068" spc="112">
                  <a:solidFill>
                    <a:srgbClr val="FFFFFF"/>
                  </a:solidFill>
                  <a:latin typeface="Oswald"/>
                </a:rPr>
                <a:t>TRIGGERS</a:t>
              </a:r>
            </a:p>
          </p:txBody>
        </p:sp>
      </p:grpSp>
      <p:sp>
        <p:nvSpPr>
          <p:cNvPr name="Freeform 9" id="9"/>
          <p:cNvSpPr/>
          <p:nvPr/>
        </p:nvSpPr>
        <p:spPr>
          <a:xfrm flipH="false" flipV="false" rot="0">
            <a:off x="683889" y="4613460"/>
            <a:ext cx="11922169" cy="3469885"/>
          </a:xfrm>
          <a:custGeom>
            <a:avLst/>
            <a:gdLst/>
            <a:ahLst/>
            <a:cxnLst/>
            <a:rect r="r" b="b" t="t" l="l"/>
            <a:pathLst>
              <a:path h="3469885" w="11922169">
                <a:moveTo>
                  <a:pt x="0" y="0"/>
                </a:moveTo>
                <a:lnTo>
                  <a:pt x="11922169" y="0"/>
                </a:lnTo>
                <a:lnTo>
                  <a:pt x="11922169" y="3469885"/>
                </a:lnTo>
                <a:lnTo>
                  <a:pt x="0" y="3469885"/>
                </a:lnTo>
                <a:lnTo>
                  <a:pt x="0" y="0"/>
                </a:lnTo>
                <a:close/>
              </a:path>
            </a:pathLst>
          </a:custGeom>
          <a:blipFill>
            <a:blip r:embed="rId3"/>
            <a:stretch>
              <a:fillRect l="0" t="0" r="0" b="0"/>
            </a:stretch>
          </a:blipFill>
        </p:spPr>
      </p:sp>
      <p:sp>
        <p:nvSpPr>
          <p:cNvPr name="TextBox 10" id="10"/>
          <p:cNvSpPr txBox="true"/>
          <p:nvPr/>
        </p:nvSpPr>
        <p:spPr>
          <a:xfrm rot="0">
            <a:off x="490607" y="2831470"/>
            <a:ext cx="16990261" cy="858933"/>
          </a:xfrm>
          <a:prstGeom prst="rect">
            <a:avLst/>
          </a:prstGeom>
        </p:spPr>
        <p:txBody>
          <a:bodyPr anchor="t" rtlCol="false" tIns="0" lIns="0" bIns="0" rIns="0">
            <a:spAutoFit/>
          </a:bodyPr>
          <a:lstStyle/>
          <a:p>
            <a:pPr algn="just">
              <a:lnSpc>
                <a:spcPts val="2298"/>
              </a:lnSpc>
              <a:spcBef>
                <a:spcPct val="0"/>
              </a:spcBef>
            </a:pPr>
            <a:r>
              <a:rPr lang="en-US" sz="1767">
                <a:solidFill>
                  <a:srgbClr val="FEFFFF"/>
                </a:solidFill>
                <a:latin typeface="Open Sauce"/>
              </a:rPr>
              <a:t>Los triggers son componentes fundamentales en la administración de bases de datos, diseñados para automatizar tareas y asegurar la integridad y la consistencia de los datos. En el sistema de gestión del restaurante, utilizamos diversos triggers para manejar operaciones automáticas que son cruciales para la precisión de la información financiera y operacional.</a:t>
            </a:r>
          </a:p>
        </p:txBody>
      </p:sp>
      <p:sp>
        <p:nvSpPr>
          <p:cNvPr name="TextBox 11" id="11"/>
          <p:cNvSpPr txBox="true"/>
          <p:nvPr/>
        </p:nvSpPr>
        <p:spPr>
          <a:xfrm rot="0">
            <a:off x="2666455" y="8286718"/>
            <a:ext cx="7957037" cy="971582"/>
          </a:xfrm>
          <a:prstGeom prst="rect">
            <a:avLst/>
          </a:prstGeom>
        </p:spPr>
        <p:txBody>
          <a:bodyPr anchor="t" rtlCol="false" tIns="0" lIns="0" bIns="0" rIns="0">
            <a:spAutoFit/>
          </a:bodyPr>
          <a:lstStyle/>
          <a:p>
            <a:pPr algn="ctr">
              <a:lnSpc>
                <a:spcPts val="1918"/>
              </a:lnSpc>
              <a:spcBef>
                <a:spcPct val="0"/>
              </a:spcBef>
            </a:pPr>
            <a:r>
              <a:rPr lang="en-US" sz="1475">
                <a:solidFill>
                  <a:srgbClr val="FEFFFF"/>
                </a:solidFill>
                <a:latin typeface="Open Sauce"/>
              </a:rPr>
              <a:t>Este trigger, `actualizar\_totalPorProducto`, está diseñado para calcular de forma automática el total de cada producto en la tabla `Orden\_Platillo` cada vez que se inserta o actualiza un registro en dicha tabla. Su función es asegurar que el total refleje correctamente el precio actual del platillo multiplicado por la cantidad pedida.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6367614" y="552521"/>
            <a:ext cx="11218578" cy="4275814"/>
          </a:xfrm>
          <a:custGeom>
            <a:avLst/>
            <a:gdLst/>
            <a:ahLst/>
            <a:cxnLst/>
            <a:rect r="r" b="b" t="t" l="l"/>
            <a:pathLst>
              <a:path h="4275814" w="11218578">
                <a:moveTo>
                  <a:pt x="0" y="0"/>
                </a:moveTo>
                <a:lnTo>
                  <a:pt x="11218578" y="0"/>
                </a:lnTo>
                <a:lnTo>
                  <a:pt x="11218578" y="4275814"/>
                </a:lnTo>
                <a:lnTo>
                  <a:pt x="0" y="4275814"/>
                </a:lnTo>
                <a:lnTo>
                  <a:pt x="0" y="0"/>
                </a:lnTo>
                <a:close/>
              </a:path>
            </a:pathLst>
          </a:custGeom>
          <a:blipFill>
            <a:blip r:embed="rId3"/>
            <a:stretch>
              <a:fillRect l="0" t="0" r="0" b="0"/>
            </a:stretch>
          </a:blipFill>
        </p:spPr>
      </p:sp>
      <p:sp>
        <p:nvSpPr>
          <p:cNvPr name="TextBox 4" id="4"/>
          <p:cNvSpPr txBox="true"/>
          <p:nvPr/>
        </p:nvSpPr>
        <p:spPr>
          <a:xfrm rot="0">
            <a:off x="363997" y="1680683"/>
            <a:ext cx="5782050" cy="25247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El trigger `actualizar\_totalOrden` es responsable de actualizar el total general de cada orden en la tabla `Orden` cada vez que se inserta o actualiza un platillo en dicha orden. Este proceso garantiza que el total en la orden sea siempre la suma correcta de los productos incluidos.</a:t>
            </a:r>
          </a:p>
        </p:txBody>
      </p:sp>
      <p:sp>
        <p:nvSpPr>
          <p:cNvPr name="TextBox 5" id="5"/>
          <p:cNvSpPr txBox="true"/>
          <p:nvPr/>
        </p:nvSpPr>
        <p:spPr>
          <a:xfrm rot="0">
            <a:off x="1028700" y="6551067"/>
            <a:ext cx="16230600" cy="14389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Estas secciones detalladas proporcionan un entendimiento claro de la funcionalidad específica de cada trigger, destacando cómo contribuyen a la automatización y la eficiencia del sistema de gestión del restaurante. Esta organización ayuda a los lectores a entender mejor el propósito y el funcionamiento de cada parte de la base de datos relacionada con los triggers.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400170" y="0"/>
            <a:ext cx="15329397" cy="10287000"/>
            <a:chOff x="0" y="0"/>
            <a:chExt cx="4037372" cy="2709333"/>
          </a:xfrm>
        </p:grpSpPr>
        <p:sp>
          <p:nvSpPr>
            <p:cNvPr name="Freeform 4" id="4"/>
            <p:cNvSpPr/>
            <p:nvPr/>
          </p:nvSpPr>
          <p:spPr>
            <a:xfrm flipH="false" flipV="false" rot="0">
              <a:off x="0" y="0"/>
              <a:ext cx="4037372" cy="2709333"/>
            </a:xfrm>
            <a:custGeom>
              <a:avLst/>
              <a:gdLst/>
              <a:ahLst/>
              <a:cxnLst/>
              <a:rect r="r" b="b" t="t" l="l"/>
              <a:pathLst>
                <a:path h="2709333" w="4037372">
                  <a:moveTo>
                    <a:pt x="0" y="0"/>
                  </a:moveTo>
                  <a:lnTo>
                    <a:pt x="4037372" y="0"/>
                  </a:lnTo>
                  <a:lnTo>
                    <a:pt x="4037372" y="2709333"/>
                  </a:lnTo>
                  <a:lnTo>
                    <a:pt x="0" y="2709333"/>
                  </a:lnTo>
                  <a:close/>
                </a:path>
              </a:pathLst>
            </a:custGeom>
            <a:solidFill>
              <a:srgbClr val="000000">
                <a:alpha val="70980"/>
              </a:srgbClr>
            </a:solidFill>
          </p:spPr>
        </p:sp>
        <p:sp>
          <p:nvSpPr>
            <p:cNvPr name="TextBox 5" id="5"/>
            <p:cNvSpPr txBox="true"/>
            <p:nvPr/>
          </p:nvSpPr>
          <p:spPr>
            <a:xfrm>
              <a:off x="0" y="-19050"/>
              <a:ext cx="4037372" cy="272838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875781" y="0"/>
            <a:ext cx="305839" cy="10287000"/>
            <a:chOff x="0" y="0"/>
            <a:chExt cx="80550" cy="2709333"/>
          </a:xfrm>
        </p:grpSpPr>
        <p:sp>
          <p:nvSpPr>
            <p:cNvPr name="Freeform 7" id="7"/>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8" id="8"/>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953461" y="0"/>
            <a:ext cx="305839" cy="10287000"/>
            <a:chOff x="0" y="0"/>
            <a:chExt cx="80550" cy="2709333"/>
          </a:xfrm>
        </p:grpSpPr>
        <p:sp>
          <p:nvSpPr>
            <p:cNvPr name="Freeform 10" id="10"/>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11" id="11"/>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167254" y="482068"/>
            <a:ext cx="7928939" cy="3212710"/>
            <a:chOff x="0" y="0"/>
            <a:chExt cx="2088280" cy="846146"/>
          </a:xfrm>
        </p:grpSpPr>
        <p:sp>
          <p:nvSpPr>
            <p:cNvPr name="Freeform 13" id="13"/>
            <p:cNvSpPr/>
            <p:nvPr/>
          </p:nvSpPr>
          <p:spPr>
            <a:xfrm flipH="false" flipV="false" rot="0">
              <a:off x="0" y="0"/>
              <a:ext cx="2088280" cy="846146"/>
            </a:xfrm>
            <a:custGeom>
              <a:avLst/>
              <a:gdLst/>
              <a:ahLst/>
              <a:cxnLst/>
              <a:rect r="r" b="b" t="t" l="l"/>
              <a:pathLst>
                <a:path h="846146" w="2088280">
                  <a:moveTo>
                    <a:pt x="0" y="0"/>
                  </a:moveTo>
                  <a:lnTo>
                    <a:pt x="2088280" y="0"/>
                  </a:lnTo>
                  <a:lnTo>
                    <a:pt x="2088280" y="846146"/>
                  </a:lnTo>
                  <a:lnTo>
                    <a:pt x="0" y="846146"/>
                  </a:lnTo>
                  <a:close/>
                </a:path>
              </a:pathLst>
            </a:custGeom>
            <a:solidFill>
              <a:srgbClr val="231F20"/>
            </a:solidFill>
          </p:spPr>
        </p:sp>
        <p:sp>
          <p:nvSpPr>
            <p:cNvPr name="TextBox 14" id="14"/>
            <p:cNvSpPr txBox="true"/>
            <p:nvPr/>
          </p:nvSpPr>
          <p:spPr>
            <a:xfrm>
              <a:off x="0" y="-19050"/>
              <a:ext cx="2088280" cy="865196"/>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15" id="15"/>
          <p:cNvSpPr/>
          <p:nvPr/>
        </p:nvSpPr>
        <p:spPr>
          <a:xfrm flipH="false" flipV="false" rot="0">
            <a:off x="2777274" y="4512523"/>
            <a:ext cx="12575189" cy="1261953"/>
          </a:xfrm>
          <a:custGeom>
            <a:avLst/>
            <a:gdLst/>
            <a:ahLst/>
            <a:cxnLst/>
            <a:rect r="r" b="b" t="t" l="l"/>
            <a:pathLst>
              <a:path h="1261953" w="12575189">
                <a:moveTo>
                  <a:pt x="0" y="0"/>
                </a:moveTo>
                <a:lnTo>
                  <a:pt x="12575189" y="0"/>
                </a:lnTo>
                <a:lnTo>
                  <a:pt x="12575189" y="1261954"/>
                </a:lnTo>
                <a:lnTo>
                  <a:pt x="0" y="1261954"/>
                </a:lnTo>
                <a:lnTo>
                  <a:pt x="0" y="0"/>
                </a:lnTo>
                <a:close/>
              </a:path>
            </a:pathLst>
          </a:custGeom>
          <a:blipFill>
            <a:blip r:embed="rId3"/>
            <a:stretch>
              <a:fillRect l="-1954" t="0" r="-1954" b="0"/>
            </a:stretch>
          </a:blipFill>
        </p:spPr>
      </p:sp>
      <p:sp>
        <p:nvSpPr>
          <p:cNvPr name="TextBox 16" id="16"/>
          <p:cNvSpPr txBox="true"/>
          <p:nvPr/>
        </p:nvSpPr>
        <p:spPr>
          <a:xfrm rot="0">
            <a:off x="1824117" y="673782"/>
            <a:ext cx="4704962" cy="1276120"/>
          </a:xfrm>
          <a:prstGeom prst="rect">
            <a:avLst/>
          </a:prstGeom>
        </p:spPr>
        <p:txBody>
          <a:bodyPr anchor="t" rtlCol="false" tIns="0" lIns="0" bIns="0" rIns="0">
            <a:spAutoFit/>
          </a:bodyPr>
          <a:lstStyle/>
          <a:p>
            <a:pPr algn="ctr" marL="0" indent="0" lvl="0">
              <a:lnSpc>
                <a:spcPts val="10363"/>
              </a:lnSpc>
              <a:spcBef>
                <a:spcPct val="0"/>
              </a:spcBef>
            </a:pPr>
            <a:r>
              <a:rPr lang="en-US" sz="7510" spc="105">
                <a:solidFill>
                  <a:srgbClr val="FEFFFF"/>
                </a:solidFill>
                <a:latin typeface="Oswald"/>
              </a:rPr>
              <a:t>ÍNDICES</a:t>
            </a:r>
          </a:p>
        </p:txBody>
      </p:sp>
      <p:sp>
        <p:nvSpPr>
          <p:cNvPr name="TextBox 17" id="17"/>
          <p:cNvSpPr txBox="true"/>
          <p:nvPr/>
        </p:nvSpPr>
        <p:spPr>
          <a:xfrm rot="0">
            <a:off x="7643820" y="788082"/>
            <a:ext cx="6975808" cy="2735452"/>
          </a:xfrm>
          <a:prstGeom prst="rect">
            <a:avLst/>
          </a:prstGeom>
        </p:spPr>
        <p:txBody>
          <a:bodyPr anchor="t" rtlCol="false" tIns="0" lIns="0" bIns="0" rIns="0">
            <a:spAutoFit/>
          </a:bodyPr>
          <a:lstStyle/>
          <a:p>
            <a:pPr algn="just">
              <a:lnSpc>
                <a:spcPts val="2743"/>
              </a:lnSpc>
              <a:spcBef>
                <a:spcPct val="0"/>
              </a:spcBef>
            </a:pPr>
            <a:r>
              <a:rPr lang="en-US" sz="2110">
                <a:solidFill>
                  <a:srgbClr val="FEFFFF"/>
                </a:solidFill>
                <a:latin typeface="Open Sauce"/>
              </a:rPr>
              <a:t>La implementación de índices en la base de datos es crucial para mejorar el rendimiento de las consultas y era un requisito específico para asegurar una recuperación de datos eficiente y rápida. Los índices permiten que el sistema de gestión de bases de datos localice rápidamente los datos sin tener que buscar en cada fila de una tabla cada vez que se realiza una consulta.</a:t>
            </a:r>
          </a:p>
        </p:txBody>
      </p:sp>
      <p:sp>
        <p:nvSpPr>
          <p:cNvPr name="TextBox 18" id="18"/>
          <p:cNvSpPr txBox="true"/>
          <p:nvPr/>
        </p:nvSpPr>
        <p:spPr>
          <a:xfrm rot="0">
            <a:off x="4936259" y="6345325"/>
            <a:ext cx="8065766" cy="2524760"/>
          </a:xfrm>
          <a:prstGeom prst="rect">
            <a:avLst/>
          </a:prstGeom>
        </p:spPr>
        <p:txBody>
          <a:bodyPr anchor="t" rtlCol="false" tIns="0" lIns="0" bIns="0" rIns="0">
            <a:spAutoFit/>
          </a:bodyPr>
          <a:lstStyle/>
          <a:p>
            <a:pPr algn="just">
              <a:lnSpc>
                <a:spcPts val="2859"/>
              </a:lnSpc>
              <a:spcBef>
                <a:spcPct val="0"/>
              </a:spcBef>
            </a:pPr>
            <a:r>
              <a:rPr lang="en-US" sz="2199">
                <a:solidFill>
                  <a:srgbClr val="FEFFFF"/>
                </a:solidFill>
                <a:latin typeface="Open Sauce"/>
              </a:rPr>
              <a:t>Este índice fue implementado como parte de los requisitos para optimizar las consultas que involucran identificar empleados específicos por su número de identificación. Al utilizar un índice hash, el sistema puede acceder directamente a los datos del empleado sin necesidad de un escaneo completo de la tabla, lo que reduce el tiempo de consulta y aumenta la eficiencia del sistema.</a:t>
            </a:r>
          </a:p>
        </p:txBody>
      </p:sp>
      <p:sp>
        <p:nvSpPr>
          <p:cNvPr name="AutoShape 19" id="19"/>
          <p:cNvSpPr/>
          <p:nvPr/>
        </p:nvSpPr>
        <p:spPr>
          <a:xfrm>
            <a:off x="4397700" y="9239250"/>
            <a:ext cx="9230402" cy="19050"/>
          </a:xfrm>
          <a:prstGeom prst="line">
            <a:avLst/>
          </a:prstGeom>
          <a:ln cap="flat" w="38100">
            <a:solidFill>
              <a:srgbClr val="FFFFFF"/>
            </a:solidFill>
            <a:prstDash val="solid"/>
            <a:headEnd type="diamond" len="lg" w="lg"/>
            <a:tailEnd type="diamond" len="lg" w="lg"/>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400170" y="0"/>
            <a:ext cx="15329397" cy="10287000"/>
            <a:chOff x="0" y="0"/>
            <a:chExt cx="4037372" cy="2709333"/>
          </a:xfrm>
        </p:grpSpPr>
        <p:sp>
          <p:nvSpPr>
            <p:cNvPr name="Freeform 4" id="4"/>
            <p:cNvSpPr/>
            <p:nvPr/>
          </p:nvSpPr>
          <p:spPr>
            <a:xfrm flipH="false" flipV="false" rot="0">
              <a:off x="0" y="0"/>
              <a:ext cx="4037372" cy="2709333"/>
            </a:xfrm>
            <a:custGeom>
              <a:avLst/>
              <a:gdLst/>
              <a:ahLst/>
              <a:cxnLst/>
              <a:rect r="r" b="b" t="t" l="l"/>
              <a:pathLst>
                <a:path h="2709333" w="4037372">
                  <a:moveTo>
                    <a:pt x="0" y="0"/>
                  </a:moveTo>
                  <a:lnTo>
                    <a:pt x="4037372" y="0"/>
                  </a:lnTo>
                  <a:lnTo>
                    <a:pt x="4037372" y="2709333"/>
                  </a:lnTo>
                  <a:lnTo>
                    <a:pt x="0" y="2709333"/>
                  </a:lnTo>
                  <a:close/>
                </a:path>
              </a:pathLst>
            </a:custGeom>
            <a:solidFill>
              <a:srgbClr val="000000">
                <a:alpha val="70980"/>
              </a:srgbClr>
            </a:solidFill>
          </p:spPr>
        </p:sp>
        <p:sp>
          <p:nvSpPr>
            <p:cNvPr name="TextBox 5" id="5"/>
            <p:cNvSpPr txBox="true"/>
            <p:nvPr/>
          </p:nvSpPr>
          <p:spPr>
            <a:xfrm>
              <a:off x="0" y="-19050"/>
              <a:ext cx="4037372" cy="272838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875781" y="0"/>
            <a:ext cx="305839" cy="10287000"/>
            <a:chOff x="0" y="0"/>
            <a:chExt cx="80550" cy="2709333"/>
          </a:xfrm>
        </p:grpSpPr>
        <p:sp>
          <p:nvSpPr>
            <p:cNvPr name="Freeform 7" id="7"/>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8" id="8"/>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953461" y="0"/>
            <a:ext cx="305839" cy="10287000"/>
            <a:chOff x="0" y="0"/>
            <a:chExt cx="80550" cy="2709333"/>
          </a:xfrm>
        </p:grpSpPr>
        <p:sp>
          <p:nvSpPr>
            <p:cNvPr name="Freeform 10" id="10"/>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11" id="11"/>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167254" y="482068"/>
            <a:ext cx="7928939" cy="3212710"/>
            <a:chOff x="0" y="0"/>
            <a:chExt cx="2088280" cy="846146"/>
          </a:xfrm>
        </p:grpSpPr>
        <p:sp>
          <p:nvSpPr>
            <p:cNvPr name="Freeform 13" id="13"/>
            <p:cNvSpPr/>
            <p:nvPr/>
          </p:nvSpPr>
          <p:spPr>
            <a:xfrm flipH="false" flipV="false" rot="0">
              <a:off x="0" y="0"/>
              <a:ext cx="2088280" cy="846146"/>
            </a:xfrm>
            <a:custGeom>
              <a:avLst/>
              <a:gdLst/>
              <a:ahLst/>
              <a:cxnLst/>
              <a:rect r="r" b="b" t="t" l="l"/>
              <a:pathLst>
                <a:path h="846146" w="2088280">
                  <a:moveTo>
                    <a:pt x="0" y="0"/>
                  </a:moveTo>
                  <a:lnTo>
                    <a:pt x="2088280" y="0"/>
                  </a:lnTo>
                  <a:lnTo>
                    <a:pt x="2088280" y="846146"/>
                  </a:lnTo>
                  <a:lnTo>
                    <a:pt x="0" y="846146"/>
                  </a:lnTo>
                  <a:close/>
                </a:path>
              </a:pathLst>
            </a:custGeom>
            <a:solidFill>
              <a:srgbClr val="231F20"/>
            </a:solidFill>
          </p:spPr>
        </p:sp>
        <p:sp>
          <p:nvSpPr>
            <p:cNvPr name="TextBox 14" id="14"/>
            <p:cNvSpPr txBox="true"/>
            <p:nvPr/>
          </p:nvSpPr>
          <p:spPr>
            <a:xfrm>
              <a:off x="0" y="-19050"/>
              <a:ext cx="2088280" cy="865196"/>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AutoShape 15" id="15"/>
          <p:cNvSpPr/>
          <p:nvPr/>
        </p:nvSpPr>
        <p:spPr>
          <a:xfrm>
            <a:off x="4397700" y="9239250"/>
            <a:ext cx="9230402" cy="19050"/>
          </a:xfrm>
          <a:prstGeom prst="line">
            <a:avLst/>
          </a:prstGeom>
          <a:ln cap="flat" w="38100">
            <a:solidFill>
              <a:srgbClr val="FFFFFF"/>
            </a:solidFill>
            <a:prstDash val="solid"/>
            <a:headEnd type="diamond" len="lg" w="lg"/>
            <a:tailEnd type="diamond" len="lg" w="lg"/>
          </a:ln>
        </p:spPr>
      </p:sp>
      <p:sp>
        <p:nvSpPr>
          <p:cNvPr name="Freeform 16" id="16"/>
          <p:cNvSpPr/>
          <p:nvPr/>
        </p:nvSpPr>
        <p:spPr>
          <a:xfrm flipH="false" flipV="false" rot="0">
            <a:off x="2851154" y="4223472"/>
            <a:ext cx="6495935" cy="3755463"/>
          </a:xfrm>
          <a:custGeom>
            <a:avLst/>
            <a:gdLst/>
            <a:ahLst/>
            <a:cxnLst/>
            <a:rect r="r" b="b" t="t" l="l"/>
            <a:pathLst>
              <a:path h="3755463" w="6495935">
                <a:moveTo>
                  <a:pt x="0" y="0"/>
                </a:moveTo>
                <a:lnTo>
                  <a:pt x="6495935" y="0"/>
                </a:lnTo>
                <a:lnTo>
                  <a:pt x="6495935" y="3755462"/>
                </a:lnTo>
                <a:lnTo>
                  <a:pt x="0" y="3755462"/>
                </a:lnTo>
                <a:lnTo>
                  <a:pt x="0" y="0"/>
                </a:lnTo>
                <a:close/>
              </a:path>
            </a:pathLst>
          </a:custGeom>
          <a:blipFill>
            <a:blip r:embed="rId3"/>
            <a:stretch>
              <a:fillRect l="0" t="0" r="0" b="0"/>
            </a:stretch>
          </a:blipFill>
        </p:spPr>
      </p:sp>
      <p:sp>
        <p:nvSpPr>
          <p:cNvPr name="Freeform 17" id="17"/>
          <p:cNvSpPr/>
          <p:nvPr/>
        </p:nvSpPr>
        <p:spPr>
          <a:xfrm flipH="false" flipV="false" rot="0">
            <a:off x="9504473" y="4223472"/>
            <a:ext cx="8101506" cy="4719127"/>
          </a:xfrm>
          <a:custGeom>
            <a:avLst/>
            <a:gdLst/>
            <a:ahLst/>
            <a:cxnLst/>
            <a:rect r="r" b="b" t="t" l="l"/>
            <a:pathLst>
              <a:path h="4719127" w="8101506">
                <a:moveTo>
                  <a:pt x="0" y="0"/>
                </a:moveTo>
                <a:lnTo>
                  <a:pt x="8101506" y="0"/>
                </a:lnTo>
                <a:lnTo>
                  <a:pt x="8101506" y="4719127"/>
                </a:lnTo>
                <a:lnTo>
                  <a:pt x="0" y="4719127"/>
                </a:lnTo>
                <a:lnTo>
                  <a:pt x="0" y="0"/>
                </a:lnTo>
                <a:close/>
              </a:path>
            </a:pathLst>
          </a:custGeom>
          <a:blipFill>
            <a:blip r:embed="rId4"/>
            <a:stretch>
              <a:fillRect l="0" t="0" r="0" b="0"/>
            </a:stretch>
          </a:blipFill>
        </p:spPr>
      </p:sp>
      <p:sp>
        <p:nvSpPr>
          <p:cNvPr name="Freeform 18" id="18"/>
          <p:cNvSpPr/>
          <p:nvPr/>
        </p:nvSpPr>
        <p:spPr>
          <a:xfrm flipH="false" flipV="false" rot="0">
            <a:off x="686864" y="6209657"/>
            <a:ext cx="6174140" cy="3538554"/>
          </a:xfrm>
          <a:custGeom>
            <a:avLst/>
            <a:gdLst/>
            <a:ahLst/>
            <a:cxnLst/>
            <a:rect r="r" b="b" t="t" l="l"/>
            <a:pathLst>
              <a:path h="3538554" w="6174140">
                <a:moveTo>
                  <a:pt x="0" y="0"/>
                </a:moveTo>
                <a:lnTo>
                  <a:pt x="6174140" y="0"/>
                </a:lnTo>
                <a:lnTo>
                  <a:pt x="6174140" y="3538554"/>
                </a:lnTo>
                <a:lnTo>
                  <a:pt x="0" y="3538554"/>
                </a:lnTo>
                <a:lnTo>
                  <a:pt x="0" y="0"/>
                </a:lnTo>
                <a:close/>
              </a:path>
            </a:pathLst>
          </a:custGeom>
          <a:blipFill>
            <a:blip r:embed="rId5"/>
            <a:stretch>
              <a:fillRect l="0" t="0" r="0" b="0"/>
            </a:stretch>
          </a:blipFill>
        </p:spPr>
      </p:sp>
      <p:sp>
        <p:nvSpPr>
          <p:cNvPr name="TextBox 19" id="19"/>
          <p:cNvSpPr txBox="true"/>
          <p:nvPr/>
        </p:nvSpPr>
        <p:spPr>
          <a:xfrm rot="0">
            <a:off x="1824117" y="673782"/>
            <a:ext cx="4704962" cy="1276120"/>
          </a:xfrm>
          <a:prstGeom prst="rect">
            <a:avLst/>
          </a:prstGeom>
        </p:spPr>
        <p:txBody>
          <a:bodyPr anchor="t" rtlCol="false" tIns="0" lIns="0" bIns="0" rIns="0">
            <a:spAutoFit/>
          </a:bodyPr>
          <a:lstStyle/>
          <a:p>
            <a:pPr algn="ctr" marL="0" indent="0" lvl="0">
              <a:lnSpc>
                <a:spcPts val="10363"/>
              </a:lnSpc>
              <a:spcBef>
                <a:spcPct val="0"/>
              </a:spcBef>
            </a:pPr>
            <a:r>
              <a:rPr lang="en-US" sz="7510" spc="105">
                <a:solidFill>
                  <a:srgbClr val="FEFFFF"/>
                </a:solidFill>
                <a:latin typeface="Oswald"/>
              </a:rPr>
              <a:t>PHP</a:t>
            </a:r>
          </a:p>
        </p:txBody>
      </p:sp>
      <p:sp>
        <p:nvSpPr>
          <p:cNvPr name="TextBox 20" id="20"/>
          <p:cNvSpPr txBox="true"/>
          <p:nvPr/>
        </p:nvSpPr>
        <p:spPr>
          <a:xfrm rot="0">
            <a:off x="7643820" y="788082"/>
            <a:ext cx="6975808" cy="2584321"/>
          </a:xfrm>
          <a:prstGeom prst="rect">
            <a:avLst/>
          </a:prstGeom>
        </p:spPr>
        <p:txBody>
          <a:bodyPr anchor="t" rtlCol="false" tIns="0" lIns="0" bIns="0" rIns="0">
            <a:spAutoFit/>
          </a:bodyPr>
          <a:lstStyle/>
          <a:p>
            <a:pPr algn="just">
              <a:lnSpc>
                <a:spcPts val="2613"/>
              </a:lnSpc>
              <a:spcBef>
                <a:spcPct val="0"/>
              </a:spcBef>
            </a:pPr>
            <a:r>
              <a:rPr lang="en-US" sz="2010">
                <a:solidFill>
                  <a:srgbClr val="FEFFFF"/>
                </a:solidFill>
                <a:latin typeface="Open Sauce"/>
              </a:rPr>
              <a:t>En esta sección, se presenta la implementación de un sistema en PHP que permite gestionar y visualizar los datos de empleados de un restaurante. El sistema se conecta a una base de datos PostgreSQL para obtener y mostrar los datos. La implementación consta de tres partes principales: la página de inicio, la página que muestra la tabla de empleados con capacidad de filtrado, y el archivo CSS para el estilo de la página.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017196" y="3651589"/>
            <a:ext cx="14186124" cy="4887483"/>
            <a:chOff x="0" y="0"/>
            <a:chExt cx="5498356" cy="1894324"/>
          </a:xfrm>
        </p:grpSpPr>
        <p:sp>
          <p:nvSpPr>
            <p:cNvPr name="Freeform 10" id="10"/>
            <p:cNvSpPr/>
            <p:nvPr/>
          </p:nvSpPr>
          <p:spPr>
            <a:xfrm flipH="false" flipV="false" rot="0">
              <a:off x="0" y="0"/>
              <a:ext cx="5498356" cy="1894324"/>
            </a:xfrm>
            <a:custGeom>
              <a:avLst/>
              <a:gdLst/>
              <a:ahLst/>
              <a:cxnLst/>
              <a:rect r="r" b="b" t="t" l="l"/>
              <a:pathLst>
                <a:path h="1894324" w="5498356">
                  <a:moveTo>
                    <a:pt x="0" y="0"/>
                  </a:moveTo>
                  <a:lnTo>
                    <a:pt x="5498356" y="0"/>
                  </a:lnTo>
                  <a:lnTo>
                    <a:pt x="5498356" y="1894324"/>
                  </a:lnTo>
                  <a:lnTo>
                    <a:pt x="0" y="1894324"/>
                  </a:lnTo>
                  <a:close/>
                </a:path>
              </a:pathLst>
            </a:custGeom>
            <a:solidFill>
              <a:srgbClr val="FFFFFF"/>
            </a:solidFill>
          </p:spPr>
        </p:sp>
        <p:sp>
          <p:nvSpPr>
            <p:cNvPr name="TextBox 11" id="11"/>
            <p:cNvSpPr txBox="true"/>
            <p:nvPr/>
          </p:nvSpPr>
          <p:spPr>
            <a:xfrm>
              <a:off x="0" y="-19050"/>
              <a:ext cx="5498356" cy="191337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097795" y="587718"/>
            <a:ext cx="8092410" cy="2094247"/>
          </a:xfrm>
          <a:prstGeom prst="rect">
            <a:avLst/>
          </a:prstGeom>
        </p:spPr>
        <p:txBody>
          <a:bodyPr anchor="t" rtlCol="false" tIns="0" lIns="0" bIns="0" rIns="0">
            <a:spAutoFit/>
          </a:bodyPr>
          <a:lstStyle/>
          <a:p>
            <a:pPr algn="ctr" marL="0" indent="0" lvl="0">
              <a:lnSpc>
                <a:spcPts val="17097"/>
              </a:lnSpc>
              <a:spcBef>
                <a:spcPct val="0"/>
              </a:spcBef>
            </a:pPr>
            <a:r>
              <a:rPr lang="en-US" sz="12389" spc="173">
                <a:solidFill>
                  <a:srgbClr val="FEFFFF"/>
                </a:solidFill>
                <a:latin typeface="Oswald"/>
              </a:rPr>
              <a:t>JAVA</a:t>
            </a:r>
          </a:p>
        </p:txBody>
      </p:sp>
      <p:sp>
        <p:nvSpPr>
          <p:cNvPr name="TextBox 13" id="13"/>
          <p:cNvSpPr txBox="true"/>
          <p:nvPr/>
        </p:nvSpPr>
        <p:spPr>
          <a:xfrm rot="0">
            <a:off x="2708332" y="4783434"/>
            <a:ext cx="12803851" cy="2585692"/>
          </a:xfrm>
          <a:prstGeom prst="rect">
            <a:avLst/>
          </a:prstGeom>
        </p:spPr>
        <p:txBody>
          <a:bodyPr anchor="t" rtlCol="false" tIns="0" lIns="0" bIns="0" rIns="0">
            <a:spAutoFit/>
          </a:bodyPr>
          <a:lstStyle/>
          <a:p>
            <a:pPr algn="ctr">
              <a:lnSpc>
                <a:spcPts val="2574"/>
              </a:lnSpc>
            </a:pPr>
            <a:r>
              <a:rPr lang="en-US" sz="1865" spc="182">
                <a:solidFill>
                  <a:srgbClr val="231F20"/>
                </a:solidFill>
                <a:latin typeface="Roboto"/>
              </a:rPr>
              <a:t>La implementación en Java de este proyecto tiene como objetivo simular el comportamiento de una tabla de base de datos, permitiendo gestionar información de órdenes de manera eficiente. Esta simulación se desarrolla mediante un objeto en Java, estructurado en tres archivos principales: </a:t>
            </a:r>
            <a:r>
              <a:rPr lang="en-US" sz="1865" spc="182">
                <a:solidFill>
                  <a:srgbClr val="231F20"/>
                </a:solidFill>
                <a:latin typeface="Roboto Semi-Bold"/>
              </a:rPr>
              <a:t>Main.java</a:t>
            </a:r>
            <a:r>
              <a:rPr lang="en-US" sz="1865" spc="182">
                <a:solidFill>
                  <a:srgbClr val="231F20"/>
                </a:solidFill>
                <a:latin typeface="Roboto"/>
              </a:rPr>
              <a:t>, </a:t>
            </a:r>
            <a:r>
              <a:rPr lang="en-US" sz="1865" spc="182">
                <a:solidFill>
                  <a:srgbClr val="231F20"/>
                </a:solidFill>
                <a:latin typeface="Roboto Semi-Bold"/>
              </a:rPr>
              <a:t>Transacciones.java</a:t>
            </a:r>
            <a:r>
              <a:rPr lang="en-US" sz="1865" spc="182">
                <a:solidFill>
                  <a:srgbClr val="231F20"/>
                </a:solidFill>
                <a:latin typeface="Roboto"/>
              </a:rPr>
              <a:t> y </a:t>
            </a:r>
            <a:r>
              <a:rPr lang="en-US" sz="1865" spc="182">
                <a:solidFill>
                  <a:srgbClr val="231F20"/>
                </a:solidFill>
                <a:latin typeface="Roboto Semi-Bold"/>
              </a:rPr>
              <a:t>Ordenes.java</a:t>
            </a:r>
            <a:r>
              <a:rPr lang="en-US" sz="1865" spc="182">
                <a:solidFill>
                  <a:srgbClr val="231F20"/>
                </a:solidFill>
                <a:latin typeface="Roboto"/>
              </a:rPr>
              <a:t>. Cada archivo cumple una función específica dentro del sistema, trabajando en conjunto para replicar la funcionalidad esencial de una base de datos en un entorno orientado a objetos. Esta implementación no solo refuerza los conocimientos adquiridos sobre bases de datos, sino que también proporciona una comprensión práctica de cómo las operaciones de manejo de datos son ejecutadas a nivel de código en un entorno concurrente.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0"/>
            <a:ext cx="3973487" cy="10287000"/>
            <a:chOff x="0" y="0"/>
            <a:chExt cx="1046515" cy="2709333"/>
          </a:xfrm>
        </p:grpSpPr>
        <p:sp>
          <p:nvSpPr>
            <p:cNvPr name="Freeform 3" id="3"/>
            <p:cNvSpPr/>
            <p:nvPr/>
          </p:nvSpPr>
          <p:spPr>
            <a:xfrm flipH="false" flipV="false" rot="0">
              <a:off x="0" y="0"/>
              <a:ext cx="1046515" cy="2709333"/>
            </a:xfrm>
            <a:custGeom>
              <a:avLst/>
              <a:gdLst/>
              <a:ahLst/>
              <a:cxnLst/>
              <a:rect r="r" b="b" t="t" l="l"/>
              <a:pathLst>
                <a:path h="2709333" w="1046515">
                  <a:moveTo>
                    <a:pt x="0" y="0"/>
                  </a:moveTo>
                  <a:lnTo>
                    <a:pt x="1046515" y="0"/>
                  </a:lnTo>
                  <a:lnTo>
                    <a:pt x="1046515" y="2709333"/>
                  </a:lnTo>
                  <a:lnTo>
                    <a:pt x="0" y="2709333"/>
                  </a:lnTo>
                  <a:close/>
                </a:path>
              </a:pathLst>
            </a:custGeom>
            <a:solidFill>
              <a:srgbClr val="FFCB13">
                <a:alpha val="91765"/>
              </a:srgbClr>
            </a:solidFill>
          </p:spPr>
        </p:sp>
        <p:sp>
          <p:nvSpPr>
            <p:cNvPr name="TextBox 4" id="4"/>
            <p:cNvSpPr txBox="true"/>
            <p:nvPr/>
          </p:nvSpPr>
          <p:spPr>
            <a:xfrm>
              <a:off x="0" y="-19050"/>
              <a:ext cx="1046515" cy="2728383"/>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547210" y="1028700"/>
            <a:ext cx="7305507" cy="2630416"/>
            <a:chOff x="0" y="0"/>
            <a:chExt cx="1410812" cy="507976"/>
          </a:xfrm>
        </p:grpSpPr>
        <p:sp>
          <p:nvSpPr>
            <p:cNvPr name="Freeform 6" id="6"/>
            <p:cNvSpPr/>
            <p:nvPr/>
          </p:nvSpPr>
          <p:spPr>
            <a:xfrm flipH="false" flipV="false" rot="0">
              <a:off x="0" y="0"/>
              <a:ext cx="1410812" cy="507976"/>
            </a:xfrm>
            <a:custGeom>
              <a:avLst/>
              <a:gdLst/>
              <a:ahLst/>
              <a:cxnLst/>
              <a:rect r="r" b="b" t="t" l="l"/>
              <a:pathLst>
                <a:path h="507976" w="1410812">
                  <a:moveTo>
                    <a:pt x="0" y="0"/>
                  </a:moveTo>
                  <a:lnTo>
                    <a:pt x="1410812" y="0"/>
                  </a:lnTo>
                  <a:lnTo>
                    <a:pt x="1410812" y="507976"/>
                  </a:lnTo>
                  <a:lnTo>
                    <a:pt x="0" y="507976"/>
                  </a:lnTo>
                  <a:close/>
                </a:path>
              </a:pathLst>
            </a:custGeom>
            <a:solidFill>
              <a:srgbClr val="000000">
                <a:alpha val="0"/>
              </a:srgbClr>
            </a:solidFill>
            <a:ln w="66675" cap="sq">
              <a:solidFill>
                <a:srgbClr val="000000"/>
              </a:solidFill>
              <a:prstDash val="solid"/>
              <a:miter/>
            </a:ln>
          </p:spPr>
        </p:sp>
        <p:sp>
          <p:nvSpPr>
            <p:cNvPr name="TextBox 7" id="7"/>
            <p:cNvSpPr txBox="true"/>
            <p:nvPr/>
          </p:nvSpPr>
          <p:spPr>
            <a:xfrm>
              <a:off x="0" y="-190500"/>
              <a:ext cx="1410812" cy="698476"/>
            </a:xfrm>
            <a:prstGeom prst="rect">
              <a:avLst/>
            </a:prstGeom>
          </p:spPr>
          <p:txBody>
            <a:bodyPr anchor="ctr" rtlCol="false" tIns="0" lIns="0" bIns="0" rIns="0"/>
            <a:lstStyle/>
            <a:p>
              <a:pPr algn="ctr" marL="0" indent="0" lvl="0">
                <a:lnSpc>
                  <a:spcPts val="14307"/>
                </a:lnSpc>
                <a:spcBef>
                  <a:spcPct val="0"/>
                </a:spcBef>
              </a:pPr>
              <a:r>
                <a:rPr lang="en-US" sz="10367" spc="145">
                  <a:solidFill>
                    <a:srgbClr val="2C2D30"/>
                  </a:solidFill>
                  <a:latin typeface="Oswald"/>
                </a:rPr>
                <a:t>  CONTENIDO</a:t>
              </a:r>
            </a:p>
          </p:txBody>
        </p:sp>
      </p:grpSp>
      <p:sp>
        <p:nvSpPr>
          <p:cNvPr name="Freeform 8" id="8"/>
          <p:cNvSpPr/>
          <p:nvPr/>
        </p:nvSpPr>
        <p:spPr>
          <a:xfrm flipH="false" flipV="false" rot="0">
            <a:off x="15461880" y="75162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491384" y="4311170"/>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01</a:t>
            </a:r>
          </a:p>
        </p:txBody>
      </p:sp>
      <p:sp>
        <p:nvSpPr>
          <p:cNvPr name="TextBox 10" id="10"/>
          <p:cNvSpPr txBox="true"/>
          <p:nvPr/>
        </p:nvSpPr>
        <p:spPr>
          <a:xfrm rot="0">
            <a:off x="4491384" y="5108289"/>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02</a:t>
            </a:r>
          </a:p>
        </p:txBody>
      </p:sp>
      <p:sp>
        <p:nvSpPr>
          <p:cNvPr name="TextBox 11" id="11"/>
          <p:cNvSpPr txBox="true"/>
          <p:nvPr/>
        </p:nvSpPr>
        <p:spPr>
          <a:xfrm rot="0">
            <a:off x="4491384" y="5989446"/>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03</a:t>
            </a:r>
          </a:p>
        </p:txBody>
      </p:sp>
      <p:sp>
        <p:nvSpPr>
          <p:cNvPr name="TextBox 12" id="12"/>
          <p:cNvSpPr txBox="true"/>
          <p:nvPr/>
        </p:nvSpPr>
        <p:spPr>
          <a:xfrm rot="0">
            <a:off x="4491384" y="6786565"/>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04</a:t>
            </a:r>
          </a:p>
        </p:txBody>
      </p:sp>
      <p:sp>
        <p:nvSpPr>
          <p:cNvPr name="TextBox 13" id="13"/>
          <p:cNvSpPr txBox="true"/>
          <p:nvPr/>
        </p:nvSpPr>
        <p:spPr>
          <a:xfrm rot="0">
            <a:off x="9658350" y="4308189"/>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05</a:t>
            </a:r>
          </a:p>
        </p:txBody>
      </p:sp>
      <p:sp>
        <p:nvSpPr>
          <p:cNvPr name="TextBox 14" id="14"/>
          <p:cNvSpPr txBox="true"/>
          <p:nvPr/>
        </p:nvSpPr>
        <p:spPr>
          <a:xfrm rot="0">
            <a:off x="9658350" y="5139153"/>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06</a:t>
            </a:r>
          </a:p>
        </p:txBody>
      </p:sp>
      <p:sp>
        <p:nvSpPr>
          <p:cNvPr name="TextBox 15" id="15"/>
          <p:cNvSpPr txBox="true"/>
          <p:nvPr/>
        </p:nvSpPr>
        <p:spPr>
          <a:xfrm rot="0">
            <a:off x="9658350" y="5989446"/>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07</a:t>
            </a:r>
          </a:p>
        </p:txBody>
      </p:sp>
      <p:sp>
        <p:nvSpPr>
          <p:cNvPr name="TextBox 16" id="16"/>
          <p:cNvSpPr txBox="true"/>
          <p:nvPr/>
        </p:nvSpPr>
        <p:spPr>
          <a:xfrm rot="0">
            <a:off x="5532792" y="4485797"/>
            <a:ext cx="3611208" cy="428073"/>
          </a:xfrm>
          <a:prstGeom prst="rect">
            <a:avLst/>
          </a:prstGeom>
        </p:spPr>
        <p:txBody>
          <a:bodyPr anchor="t" rtlCol="false" tIns="0" lIns="0" bIns="0" rIns="0">
            <a:spAutoFit/>
          </a:bodyPr>
          <a:lstStyle/>
          <a:p>
            <a:pPr algn="l">
              <a:lnSpc>
                <a:spcPts val="3483"/>
              </a:lnSpc>
            </a:pPr>
            <a:r>
              <a:rPr lang="en-US" sz="2524" spc="247">
                <a:solidFill>
                  <a:srgbClr val="231F20"/>
                </a:solidFill>
                <a:latin typeface="Roboto"/>
              </a:rPr>
              <a:t>Introducción</a:t>
            </a:r>
          </a:p>
        </p:txBody>
      </p:sp>
      <p:sp>
        <p:nvSpPr>
          <p:cNvPr name="TextBox 17" id="17"/>
          <p:cNvSpPr txBox="true"/>
          <p:nvPr/>
        </p:nvSpPr>
        <p:spPr>
          <a:xfrm rot="0">
            <a:off x="5532792" y="5280015"/>
            <a:ext cx="402078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Roboto"/>
              </a:rPr>
              <a:t>Análisis del Problema</a:t>
            </a:r>
          </a:p>
        </p:txBody>
      </p:sp>
      <p:sp>
        <p:nvSpPr>
          <p:cNvPr name="TextBox 18" id="18"/>
          <p:cNvSpPr txBox="true"/>
          <p:nvPr/>
        </p:nvSpPr>
        <p:spPr>
          <a:xfrm rot="0">
            <a:off x="5532792" y="6200105"/>
            <a:ext cx="402078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Roboto"/>
              </a:rPr>
              <a:t>Propuesta de Solución</a:t>
            </a:r>
          </a:p>
        </p:txBody>
      </p:sp>
      <p:sp>
        <p:nvSpPr>
          <p:cNvPr name="TextBox 19" id="19"/>
          <p:cNvSpPr txBox="true"/>
          <p:nvPr/>
        </p:nvSpPr>
        <p:spPr>
          <a:xfrm rot="0">
            <a:off x="5532792" y="6994323"/>
            <a:ext cx="3611208"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Roboto"/>
              </a:rPr>
              <a:t>Diseño del Sistema</a:t>
            </a:r>
          </a:p>
        </p:txBody>
      </p:sp>
      <p:sp>
        <p:nvSpPr>
          <p:cNvPr name="TextBox 20" id="20"/>
          <p:cNvSpPr txBox="true"/>
          <p:nvPr/>
        </p:nvSpPr>
        <p:spPr>
          <a:xfrm rot="0">
            <a:off x="10700344" y="4524414"/>
            <a:ext cx="4761537" cy="866223"/>
          </a:xfrm>
          <a:prstGeom prst="rect">
            <a:avLst/>
          </a:prstGeom>
        </p:spPr>
        <p:txBody>
          <a:bodyPr anchor="t" rtlCol="false" tIns="0" lIns="0" bIns="0" rIns="0">
            <a:spAutoFit/>
          </a:bodyPr>
          <a:lstStyle/>
          <a:p>
            <a:pPr algn="l">
              <a:lnSpc>
                <a:spcPts val="3483"/>
              </a:lnSpc>
            </a:pPr>
            <a:r>
              <a:rPr lang="en-US" sz="2524" spc="247">
                <a:solidFill>
                  <a:srgbClr val="231F20"/>
                </a:solidFill>
                <a:latin typeface="Roboto"/>
              </a:rPr>
              <a:t>Demostración del Sistema</a:t>
            </a:r>
          </a:p>
          <a:p>
            <a:pPr algn="l">
              <a:lnSpc>
                <a:spcPts val="3483"/>
              </a:lnSpc>
            </a:pPr>
          </a:p>
        </p:txBody>
      </p:sp>
      <p:sp>
        <p:nvSpPr>
          <p:cNvPr name="TextBox 21" id="21"/>
          <p:cNvSpPr txBox="true"/>
          <p:nvPr/>
        </p:nvSpPr>
        <p:spPr>
          <a:xfrm rot="0">
            <a:off x="10700344" y="5316791"/>
            <a:ext cx="4761537" cy="428073"/>
          </a:xfrm>
          <a:prstGeom prst="rect">
            <a:avLst/>
          </a:prstGeom>
        </p:spPr>
        <p:txBody>
          <a:bodyPr anchor="t" rtlCol="false" tIns="0" lIns="0" bIns="0" rIns="0">
            <a:spAutoFit/>
          </a:bodyPr>
          <a:lstStyle/>
          <a:p>
            <a:pPr algn="l" marL="0" indent="0" lvl="0">
              <a:lnSpc>
                <a:spcPts val="3483"/>
              </a:lnSpc>
              <a:spcBef>
                <a:spcPct val="0"/>
              </a:spcBef>
            </a:pPr>
            <a:r>
              <a:rPr lang="en-US" sz="2524" spc="247" u="none">
                <a:solidFill>
                  <a:srgbClr val="231F20"/>
                </a:solidFill>
                <a:latin typeface="Roboto"/>
              </a:rPr>
              <a:t>Misión del proyecto</a:t>
            </a:r>
          </a:p>
        </p:txBody>
      </p:sp>
      <p:sp>
        <p:nvSpPr>
          <p:cNvPr name="TextBox 22" id="22"/>
          <p:cNvSpPr txBox="true"/>
          <p:nvPr/>
        </p:nvSpPr>
        <p:spPr>
          <a:xfrm rot="0">
            <a:off x="10700344" y="6161172"/>
            <a:ext cx="4761537"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Roboto"/>
              </a:rPr>
              <a:t>Implementación</a:t>
            </a:r>
          </a:p>
        </p:txBody>
      </p:sp>
      <p:sp>
        <p:nvSpPr>
          <p:cNvPr name="TextBox 23" id="23"/>
          <p:cNvSpPr txBox="true"/>
          <p:nvPr/>
        </p:nvSpPr>
        <p:spPr>
          <a:xfrm rot="0">
            <a:off x="9658350" y="6786565"/>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08</a:t>
            </a:r>
          </a:p>
        </p:txBody>
      </p:sp>
      <p:sp>
        <p:nvSpPr>
          <p:cNvPr name="TextBox 24" id="24"/>
          <p:cNvSpPr txBox="true"/>
          <p:nvPr/>
        </p:nvSpPr>
        <p:spPr>
          <a:xfrm rot="0">
            <a:off x="10700344" y="6958291"/>
            <a:ext cx="5040185" cy="21806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Roboto"/>
              </a:rPr>
              <a:t>Resultad</a:t>
            </a:r>
            <a:r>
              <a:rPr lang="en-US" sz="2524" spc="247" u="none">
                <a:solidFill>
                  <a:srgbClr val="231F20"/>
                </a:solidFill>
                <a:latin typeface="Roboto"/>
              </a:rPr>
              <a:t>os y Beneficios</a:t>
            </a:r>
          </a:p>
          <a:p>
            <a:pPr algn="l" marL="0" indent="0" lvl="0">
              <a:lnSpc>
                <a:spcPts val="3483"/>
              </a:lnSpc>
              <a:spcBef>
                <a:spcPct val="0"/>
              </a:spcBef>
            </a:pPr>
          </a:p>
          <a:p>
            <a:pPr algn="l" marL="0" indent="0" lvl="0">
              <a:lnSpc>
                <a:spcPts val="3483"/>
              </a:lnSpc>
              <a:spcBef>
                <a:spcPct val="0"/>
              </a:spcBef>
            </a:pPr>
            <a:r>
              <a:rPr lang="en-US" sz="2524" spc="247" u="none">
                <a:solidFill>
                  <a:srgbClr val="231F20"/>
                </a:solidFill>
                <a:latin typeface="Roboto"/>
              </a:rPr>
              <a:t>Conclusiones</a:t>
            </a:r>
          </a:p>
          <a:p>
            <a:pPr algn="l">
              <a:lnSpc>
                <a:spcPts val="3483"/>
              </a:lnSpc>
              <a:spcBef>
                <a:spcPct val="0"/>
              </a:spcBef>
            </a:pPr>
          </a:p>
          <a:p>
            <a:pPr algn="l" marL="0" indent="0" lvl="0">
              <a:lnSpc>
                <a:spcPts val="3483"/>
              </a:lnSpc>
              <a:spcBef>
                <a:spcPct val="0"/>
              </a:spcBef>
            </a:pPr>
          </a:p>
        </p:txBody>
      </p:sp>
      <p:sp>
        <p:nvSpPr>
          <p:cNvPr name="TextBox 25" id="25"/>
          <p:cNvSpPr txBox="true"/>
          <p:nvPr/>
        </p:nvSpPr>
        <p:spPr>
          <a:xfrm rot="0">
            <a:off x="9658350" y="7640087"/>
            <a:ext cx="937219" cy="729697"/>
          </a:xfrm>
          <a:prstGeom prst="rect">
            <a:avLst/>
          </a:prstGeom>
        </p:spPr>
        <p:txBody>
          <a:bodyPr anchor="t" rtlCol="false" tIns="0" lIns="0" bIns="0" rIns="0">
            <a:spAutoFit/>
          </a:bodyPr>
          <a:lstStyle/>
          <a:p>
            <a:pPr algn="ctr">
              <a:lnSpc>
                <a:spcPts val="5980"/>
              </a:lnSpc>
            </a:pPr>
            <a:r>
              <a:rPr lang="en-US" sz="4271">
                <a:solidFill>
                  <a:srgbClr val="000000"/>
                </a:solidFill>
                <a:latin typeface="Roboto Bold"/>
              </a:rPr>
              <a:t>09</a:t>
            </a:r>
          </a:p>
        </p:txBody>
      </p:sp>
      <p:sp>
        <p:nvSpPr>
          <p:cNvPr name="TextBox 26" id="26"/>
          <p:cNvSpPr txBox="true"/>
          <p:nvPr/>
        </p:nvSpPr>
        <p:spPr>
          <a:xfrm rot="0">
            <a:off x="12737904" y="484461"/>
            <a:ext cx="4521396" cy="2820753"/>
          </a:xfrm>
          <a:prstGeom prst="rect">
            <a:avLst/>
          </a:prstGeom>
        </p:spPr>
        <p:txBody>
          <a:bodyPr anchor="t" rtlCol="false" tIns="0" lIns="0" bIns="0" rIns="0">
            <a:spAutoFit/>
          </a:bodyPr>
          <a:lstStyle/>
          <a:p>
            <a:pPr algn="l">
              <a:lnSpc>
                <a:spcPts val="2793"/>
              </a:lnSpc>
            </a:pPr>
            <a:r>
              <a:rPr lang="en-US" sz="2024" spc="198">
                <a:solidFill>
                  <a:srgbClr val="231F20"/>
                </a:solidFill>
                <a:latin typeface="Roboto"/>
              </a:rPr>
              <a:t>INTEGRANTES :</a:t>
            </a:r>
          </a:p>
          <a:p>
            <a:pPr algn="l" marL="437013" indent="-218506" lvl="1">
              <a:lnSpc>
                <a:spcPts val="2793"/>
              </a:lnSpc>
              <a:buFont typeface="Arial"/>
              <a:buChar char="•"/>
            </a:pPr>
            <a:r>
              <a:rPr lang="en-US" sz="2024" spc="198">
                <a:solidFill>
                  <a:srgbClr val="231F20"/>
                </a:solidFill>
                <a:latin typeface="Roboto"/>
              </a:rPr>
              <a:t>Cruz Miranda Luis Eduardo</a:t>
            </a:r>
          </a:p>
          <a:p>
            <a:pPr algn="l" marL="437013" indent="-218506" lvl="1">
              <a:lnSpc>
                <a:spcPts val="2793"/>
              </a:lnSpc>
              <a:buFont typeface="Arial"/>
              <a:buChar char="•"/>
            </a:pPr>
            <a:r>
              <a:rPr lang="en-US" sz="2024" spc="198">
                <a:solidFill>
                  <a:srgbClr val="231F20"/>
                </a:solidFill>
                <a:latin typeface="Roboto"/>
              </a:rPr>
              <a:t>De la rosa Lara Gustavo</a:t>
            </a:r>
          </a:p>
          <a:p>
            <a:pPr algn="l" marL="437013" indent="-218506" lvl="1">
              <a:lnSpc>
                <a:spcPts val="2793"/>
              </a:lnSpc>
              <a:buFont typeface="Arial"/>
              <a:buChar char="•"/>
            </a:pPr>
            <a:r>
              <a:rPr lang="en-US" sz="2024" spc="198">
                <a:solidFill>
                  <a:srgbClr val="231F20"/>
                </a:solidFill>
                <a:latin typeface="Roboto"/>
              </a:rPr>
              <a:t>Dunzz Llampallas Alan</a:t>
            </a:r>
          </a:p>
          <a:p>
            <a:pPr algn="l" marL="437013" indent="-218506" lvl="1">
              <a:lnSpc>
                <a:spcPts val="2793"/>
              </a:lnSpc>
              <a:buFont typeface="Arial"/>
              <a:buChar char="•"/>
            </a:pPr>
            <a:r>
              <a:rPr lang="en-US" sz="2024" spc="198">
                <a:solidFill>
                  <a:srgbClr val="231F20"/>
                </a:solidFill>
                <a:latin typeface="Roboto"/>
              </a:rPr>
              <a:t>Gonzales Arredondo Rafael </a:t>
            </a:r>
          </a:p>
          <a:p>
            <a:pPr algn="l" marL="437013" indent="-218506" lvl="1">
              <a:lnSpc>
                <a:spcPts val="2793"/>
              </a:lnSpc>
              <a:buFont typeface="Arial"/>
              <a:buChar char="•"/>
            </a:pPr>
            <a:r>
              <a:rPr lang="en-US" sz="2024" spc="198">
                <a:solidFill>
                  <a:srgbClr val="231F20"/>
                </a:solidFill>
                <a:latin typeface="Roboto"/>
              </a:rPr>
              <a:t>Lemus Gonzales Javier Isaac</a:t>
            </a:r>
          </a:p>
          <a:p>
            <a:pPr algn="l" marL="437013" indent="-218506" lvl="1">
              <a:lnSpc>
                <a:spcPts val="2793"/>
              </a:lnSpc>
              <a:buFont typeface="Arial"/>
              <a:buChar char="•"/>
            </a:pPr>
            <a:r>
              <a:rPr lang="en-US" sz="2024" spc="198">
                <a:solidFill>
                  <a:srgbClr val="231F20"/>
                </a:solidFill>
                <a:latin typeface="Roboto"/>
              </a:rPr>
              <a:t>Moreno Santoyo Mariana </a:t>
            </a:r>
          </a:p>
          <a:p>
            <a:pPr algn="l" marL="0" indent="0" lvl="0">
              <a:lnSpc>
                <a:spcPts val="2793"/>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4887483"/>
            <a:chOff x="0" y="0"/>
            <a:chExt cx="5498356" cy="1894324"/>
          </a:xfrm>
        </p:grpSpPr>
        <p:sp>
          <p:nvSpPr>
            <p:cNvPr name="Freeform 11" id="11"/>
            <p:cNvSpPr/>
            <p:nvPr/>
          </p:nvSpPr>
          <p:spPr>
            <a:xfrm flipH="false" flipV="false" rot="0">
              <a:off x="0" y="0"/>
              <a:ext cx="5498356" cy="1894324"/>
            </a:xfrm>
            <a:custGeom>
              <a:avLst/>
              <a:gdLst/>
              <a:ahLst/>
              <a:cxnLst/>
              <a:rect r="r" b="b" t="t" l="l"/>
              <a:pathLst>
                <a:path h="1894324" w="5498356">
                  <a:moveTo>
                    <a:pt x="0" y="0"/>
                  </a:moveTo>
                  <a:lnTo>
                    <a:pt x="5498356" y="0"/>
                  </a:lnTo>
                  <a:lnTo>
                    <a:pt x="5498356" y="1894324"/>
                  </a:lnTo>
                  <a:lnTo>
                    <a:pt x="0" y="1894324"/>
                  </a:lnTo>
                  <a:close/>
                </a:path>
              </a:pathLst>
            </a:custGeom>
            <a:solidFill>
              <a:srgbClr val="FFFFFF"/>
            </a:solidFill>
          </p:spPr>
        </p:sp>
        <p:sp>
          <p:nvSpPr>
            <p:cNvPr name="TextBox 12" id="12"/>
            <p:cNvSpPr txBox="true"/>
            <p:nvPr/>
          </p:nvSpPr>
          <p:spPr>
            <a:xfrm>
              <a:off x="0" y="-19050"/>
              <a:ext cx="5498356" cy="1913374"/>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587718"/>
            <a:ext cx="8092410" cy="2094247"/>
          </a:xfrm>
          <a:prstGeom prst="rect">
            <a:avLst/>
          </a:prstGeom>
        </p:spPr>
        <p:txBody>
          <a:bodyPr anchor="t" rtlCol="false" tIns="0" lIns="0" bIns="0" rIns="0">
            <a:spAutoFit/>
          </a:bodyPr>
          <a:lstStyle/>
          <a:p>
            <a:pPr algn="ctr" marL="0" indent="0" lvl="0">
              <a:lnSpc>
                <a:spcPts val="17097"/>
              </a:lnSpc>
              <a:spcBef>
                <a:spcPct val="0"/>
              </a:spcBef>
            </a:pPr>
            <a:r>
              <a:rPr lang="en-US" sz="12389" spc="173">
                <a:solidFill>
                  <a:srgbClr val="FEFFFF"/>
                </a:solidFill>
                <a:latin typeface="Oswald"/>
              </a:rPr>
              <a:t>MAIN.JAVA</a:t>
            </a:r>
          </a:p>
        </p:txBody>
      </p:sp>
      <p:sp>
        <p:nvSpPr>
          <p:cNvPr name="TextBox 14" id="14"/>
          <p:cNvSpPr txBox="true"/>
          <p:nvPr/>
        </p:nvSpPr>
        <p:spPr>
          <a:xfrm rot="0">
            <a:off x="2158452" y="3863622"/>
            <a:ext cx="13695549" cy="4434840"/>
          </a:xfrm>
          <a:prstGeom prst="rect">
            <a:avLst/>
          </a:prstGeom>
        </p:spPr>
        <p:txBody>
          <a:bodyPr anchor="t" rtlCol="false" tIns="0" lIns="0" bIns="0" rIns="0">
            <a:spAutoFit/>
          </a:bodyPr>
          <a:lstStyle/>
          <a:p>
            <a:pPr algn="ctr">
              <a:lnSpc>
                <a:spcPts val="2340"/>
              </a:lnSpc>
              <a:spcBef>
                <a:spcPct val="0"/>
              </a:spcBef>
            </a:pPr>
            <a:r>
              <a:rPr lang="en-US" sz="1800">
                <a:solidFill>
                  <a:srgbClr val="000000"/>
                </a:solidFill>
                <a:latin typeface="Roboto Bold"/>
              </a:rPr>
              <a:t>Propósito:</a:t>
            </a:r>
            <a:r>
              <a:rPr lang="en-US" sz="1800">
                <a:solidFill>
                  <a:srgbClr val="000000"/>
                </a:solidFill>
                <a:latin typeface="Roboto"/>
              </a:rPr>
              <a:t> </a:t>
            </a:r>
          </a:p>
          <a:p>
            <a:pPr algn="l" marL="388622" indent="-194311" lvl="1">
              <a:lnSpc>
                <a:spcPts val="2340"/>
              </a:lnSpc>
              <a:buFont typeface="Arial"/>
              <a:buChar char="•"/>
            </a:pPr>
            <a:r>
              <a:rPr lang="en-US" sz="1800">
                <a:solidFill>
                  <a:srgbClr val="000000"/>
                </a:solidFill>
                <a:latin typeface="Roboto"/>
              </a:rPr>
              <a:t>Punto de entrada del programa. Inicializa las estructuras necesarias y proporciona una interfaz de consola para gestionar información de órdenes en una tabla simulada.</a:t>
            </a:r>
          </a:p>
          <a:p>
            <a:pPr algn="ctr">
              <a:lnSpc>
                <a:spcPts val="2340"/>
              </a:lnSpc>
              <a:spcBef>
                <a:spcPct val="0"/>
              </a:spcBef>
            </a:pPr>
            <a:r>
              <a:rPr lang="en-US" sz="1800">
                <a:solidFill>
                  <a:srgbClr val="000000"/>
                </a:solidFill>
                <a:latin typeface="Roboto Bold"/>
              </a:rPr>
              <a:t>Estructuras:</a:t>
            </a:r>
          </a:p>
          <a:p>
            <a:pPr algn="l">
              <a:lnSpc>
                <a:spcPts val="2340"/>
              </a:lnSpc>
            </a:pPr>
          </a:p>
          <a:p>
            <a:pPr algn="l" marL="388622" indent="-194311" lvl="1">
              <a:lnSpc>
                <a:spcPts val="2340"/>
              </a:lnSpc>
              <a:buFont typeface="Arial"/>
              <a:buChar char="•"/>
            </a:pPr>
            <a:r>
              <a:rPr lang="en-US" sz="1800">
                <a:solidFill>
                  <a:srgbClr val="000000"/>
                </a:solidFill>
                <a:latin typeface="Roboto"/>
              </a:rPr>
              <a:t>HashMap&lt;String, Orden&gt;: Almacena las órdenes.</a:t>
            </a:r>
          </a:p>
          <a:p>
            <a:pPr algn="l" marL="388622" indent="-194311" lvl="1">
              <a:lnSpc>
                <a:spcPts val="2340"/>
              </a:lnSpc>
              <a:buFont typeface="Arial"/>
              <a:buChar char="•"/>
            </a:pPr>
            <a:r>
              <a:rPr lang="en-US" sz="1800">
                <a:solidFill>
                  <a:srgbClr val="000000"/>
                </a:solidFill>
                <a:latin typeface="Roboto"/>
              </a:rPr>
              <a:t>Scanner: Maneja la entrada del usuario.</a:t>
            </a:r>
          </a:p>
          <a:p>
            <a:pPr algn="ctr">
              <a:lnSpc>
                <a:spcPts val="2340"/>
              </a:lnSpc>
              <a:spcBef>
                <a:spcPct val="0"/>
              </a:spcBef>
            </a:pPr>
            <a:r>
              <a:rPr lang="en-US" sz="1800">
                <a:solidFill>
                  <a:srgbClr val="000000"/>
                </a:solidFill>
                <a:latin typeface="Roboto Bold"/>
              </a:rPr>
              <a:t>Funciones principales:</a:t>
            </a:r>
          </a:p>
          <a:p>
            <a:pPr algn="ctr">
              <a:lnSpc>
                <a:spcPts val="2340"/>
              </a:lnSpc>
              <a:spcBef>
                <a:spcPct val="0"/>
              </a:spcBef>
            </a:pPr>
          </a:p>
          <a:p>
            <a:pPr algn="l" marL="388622" indent="-194311" lvl="1">
              <a:lnSpc>
                <a:spcPts val="2340"/>
              </a:lnSpc>
              <a:buFont typeface="Arial"/>
              <a:buChar char="•"/>
            </a:pPr>
            <a:r>
              <a:rPr lang="en-US" sz="1800">
                <a:solidFill>
                  <a:srgbClr val="000000"/>
                </a:solidFill>
                <a:latin typeface="Roboto"/>
              </a:rPr>
              <a:t>main: Inicializa estructuras y muestra el menú de opciones.</a:t>
            </a:r>
          </a:p>
          <a:p>
            <a:pPr algn="l" marL="388622" indent="-194311" lvl="1">
              <a:lnSpc>
                <a:spcPts val="2340"/>
              </a:lnSpc>
              <a:buFont typeface="Arial"/>
              <a:buChar char="•"/>
            </a:pPr>
            <a:r>
              <a:rPr lang="en-US" sz="1800">
                <a:solidFill>
                  <a:srgbClr val="000000"/>
                </a:solidFill>
                <a:latin typeface="Roboto"/>
              </a:rPr>
              <a:t>mostrarMenu: Muestra el menú de opciones al usuario.</a:t>
            </a:r>
          </a:p>
          <a:p>
            <a:pPr algn="l" marL="388622" indent="-194311" lvl="1">
              <a:lnSpc>
                <a:spcPts val="2340"/>
              </a:lnSpc>
              <a:buFont typeface="Arial"/>
              <a:buChar char="•"/>
            </a:pPr>
            <a:r>
              <a:rPr lang="en-US" sz="1800">
                <a:solidFill>
                  <a:srgbClr val="000000"/>
                </a:solidFill>
                <a:latin typeface="Roboto"/>
              </a:rPr>
              <a:t>insertarOrden: Solicita datos de una nueva orden e inicia un hilo para insertarla en la tabla.</a:t>
            </a:r>
          </a:p>
          <a:p>
            <a:pPr algn="l" marL="388622" indent="-194311" lvl="1">
              <a:lnSpc>
                <a:spcPts val="2340"/>
              </a:lnSpc>
              <a:buFont typeface="Arial"/>
              <a:buChar char="•"/>
            </a:pPr>
            <a:r>
              <a:rPr lang="en-US" sz="1800">
                <a:solidFill>
                  <a:srgbClr val="000000"/>
                </a:solidFill>
                <a:latin typeface="Roboto"/>
              </a:rPr>
              <a:t>seleccionarOrdenes: Muestra todas las órdenes almacenadas.</a:t>
            </a:r>
          </a:p>
          <a:p>
            <a:pPr algn="l" marL="388622" indent="-194311" lvl="1">
              <a:lnSpc>
                <a:spcPts val="2340"/>
              </a:lnSpc>
              <a:buFont typeface="Arial"/>
              <a:buChar char="•"/>
            </a:pPr>
            <a:r>
              <a:rPr lang="en-US" sz="1800">
                <a:solidFill>
                  <a:srgbClr val="000000"/>
                </a:solidFill>
                <a:latin typeface="Roboto"/>
              </a:rPr>
              <a:t>actualizarOrden: Solicita datos actualizados de una orden existente e inicia un hilo para actualizarla.</a:t>
            </a:r>
          </a:p>
          <a:p>
            <a:pPr algn="l" marL="388622" indent="-194311" lvl="1">
              <a:lnSpc>
                <a:spcPts val="2340"/>
              </a:lnSpc>
              <a:buFont typeface="Arial"/>
              <a:buChar char="•"/>
            </a:pPr>
            <a:r>
              <a:rPr lang="en-US" sz="1800">
                <a:solidFill>
                  <a:srgbClr val="000000"/>
                </a:solidFill>
                <a:latin typeface="Roboto"/>
              </a:rPr>
              <a:t>eliminarOrden: Solicita el folio de una orden y e inicia un hilo para eliminarla de la tabla.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6635411"/>
            <a:chOff x="0" y="0"/>
            <a:chExt cx="5498356" cy="2571799"/>
          </a:xfrm>
        </p:grpSpPr>
        <p:sp>
          <p:nvSpPr>
            <p:cNvPr name="Freeform 11" id="11"/>
            <p:cNvSpPr/>
            <p:nvPr/>
          </p:nvSpPr>
          <p:spPr>
            <a:xfrm flipH="false" flipV="false" rot="0">
              <a:off x="0" y="0"/>
              <a:ext cx="5498356" cy="2571799"/>
            </a:xfrm>
            <a:custGeom>
              <a:avLst/>
              <a:gdLst/>
              <a:ahLst/>
              <a:cxnLst/>
              <a:rect r="r" b="b" t="t" l="l"/>
              <a:pathLst>
                <a:path h="2571799" w="5498356">
                  <a:moveTo>
                    <a:pt x="0" y="0"/>
                  </a:moveTo>
                  <a:lnTo>
                    <a:pt x="5498356" y="0"/>
                  </a:lnTo>
                  <a:lnTo>
                    <a:pt x="5498356" y="2571799"/>
                  </a:lnTo>
                  <a:lnTo>
                    <a:pt x="0" y="2571799"/>
                  </a:lnTo>
                  <a:close/>
                </a:path>
              </a:pathLst>
            </a:custGeom>
            <a:solidFill>
              <a:srgbClr val="FFFFFF"/>
            </a:solidFill>
          </p:spPr>
        </p:sp>
        <p:sp>
          <p:nvSpPr>
            <p:cNvPr name="TextBox 12" id="12"/>
            <p:cNvSpPr txBox="true"/>
            <p:nvPr/>
          </p:nvSpPr>
          <p:spPr>
            <a:xfrm>
              <a:off x="0" y="-19050"/>
              <a:ext cx="5498356" cy="259084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587718"/>
            <a:ext cx="8092410" cy="2094247"/>
          </a:xfrm>
          <a:prstGeom prst="rect">
            <a:avLst/>
          </a:prstGeom>
        </p:spPr>
        <p:txBody>
          <a:bodyPr anchor="t" rtlCol="false" tIns="0" lIns="0" bIns="0" rIns="0">
            <a:spAutoFit/>
          </a:bodyPr>
          <a:lstStyle/>
          <a:p>
            <a:pPr algn="ctr" marL="0" indent="0" lvl="0">
              <a:lnSpc>
                <a:spcPts val="17097"/>
              </a:lnSpc>
              <a:spcBef>
                <a:spcPct val="0"/>
              </a:spcBef>
            </a:pPr>
            <a:r>
              <a:rPr lang="en-US" sz="12389" spc="173">
                <a:solidFill>
                  <a:srgbClr val="FEFFFF"/>
                </a:solidFill>
                <a:latin typeface="Oswald"/>
              </a:rPr>
              <a:t>MAIN.JAVA</a:t>
            </a:r>
          </a:p>
        </p:txBody>
      </p:sp>
      <p:sp>
        <p:nvSpPr>
          <p:cNvPr name="TextBox 14" id="14"/>
          <p:cNvSpPr txBox="true"/>
          <p:nvPr/>
        </p:nvSpPr>
        <p:spPr>
          <a:xfrm rot="0">
            <a:off x="2158452" y="3863622"/>
            <a:ext cx="13695549" cy="5615940"/>
          </a:xfrm>
          <a:prstGeom prst="rect">
            <a:avLst/>
          </a:prstGeom>
        </p:spPr>
        <p:txBody>
          <a:bodyPr anchor="t" rtlCol="false" tIns="0" lIns="0" bIns="0" rIns="0">
            <a:spAutoFit/>
          </a:bodyPr>
          <a:lstStyle/>
          <a:p>
            <a:pPr algn="l" marL="388622" indent="-194311" lvl="1">
              <a:lnSpc>
                <a:spcPts val="2340"/>
              </a:lnSpc>
              <a:buAutoNum type="arabicPeriod" startAt="1"/>
            </a:pPr>
            <a:r>
              <a:rPr lang="en-US" sz="1800">
                <a:solidFill>
                  <a:srgbClr val="000000"/>
                </a:solidFill>
                <a:latin typeface="Roboto Bold"/>
              </a:rPr>
              <a:t>Función main:</a:t>
            </a:r>
          </a:p>
          <a:p>
            <a:pPr algn="l" marL="388622" indent="-194311" lvl="1">
              <a:lnSpc>
                <a:spcPts val="2340"/>
              </a:lnSpc>
              <a:spcBef>
                <a:spcPct val="0"/>
              </a:spcBef>
              <a:buFont typeface="Arial"/>
              <a:buChar char="•"/>
            </a:pPr>
            <a:r>
              <a:rPr lang="en-US" sz="1800">
                <a:solidFill>
                  <a:srgbClr val="000000"/>
                </a:solidFill>
                <a:latin typeface="Roboto"/>
              </a:rPr>
              <a:t>Inicializa tablaOrden como un HashMap.</a:t>
            </a:r>
          </a:p>
          <a:p>
            <a:pPr algn="l" marL="388622" indent="-194311" lvl="1">
              <a:lnSpc>
                <a:spcPts val="2340"/>
              </a:lnSpc>
              <a:spcBef>
                <a:spcPct val="0"/>
              </a:spcBef>
              <a:buFont typeface="Arial"/>
              <a:buChar char="•"/>
            </a:pPr>
            <a:r>
              <a:rPr lang="en-US" sz="1800">
                <a:solidFill>
                  <a:srgbClr val="000000"/>
                </a:solidFill>
                <a:latin typeface="Roboto"/>
              </a:rPr>
              <a:t>Configura el Scanner para la entrada del usuario.</a:t>
            </a:r>
          </a:p>
          <a:p>
            <a:pPr algn="l" marL="388622" indent="-194311" lvl="1">
              <a:lnSpc>
                <a:spcPts val="2340"/>
              </a:lnSpc>
              <a:spcBef>
                <a:spcPct val="0"/>
              </a:spcBef>
              <a:buFont typeface="Arial"/>
              <a:buChar char="•"/>
            </a:pPr>
            <a:r>
              <a:rPr lang="en-US" sz="1800">
                <a:solidFill>
                  <a:srgbClr val="000000"/>
                </a:solidFill>
                <a:latin typeface="Roboto"/>
              </a:rPr>
              <a:t>Bucle principal que muestra el menú y llama a funciones de gestión de datos según la opción del usuario.</a:t>
            </a:r>
          </a:p>
          <a:p>
            <a:pPr algn="l" marL="388622" indent="-194311" lvl="1">
              <a:lnSpc>
                <a:spcPts val="2340"/>
              </a:lnSpc>
              <a:buAutoNum type="arabicPeriod" startAt="1"/>
            </a:pPr>
            <a:r>
              <a:rPr lang="en-US" sz="1800">
                <a:solidFill>
                  <a:srgbClr val="000000"/>
                </a:solidFill>
                <a:latin typeface="Roboto Bold"/>
              </a:rPr>
              <a:t>Función insertarOrden:</a:t>
            </a:r>
          </a:p>
          <a:p>
            <a:pPr algn="l" marL="388622" indent="-194311" lvl="1">
              <a:lnSpc>
                <a:spcPts val="2340"/>
              </a:lnSpc>
              <a:spcBef>
                <a:spcPct val="0"/>
              </a:spcBef>
              <a:buFont typeface="Arial"/>
              <a:buChar char="•"/>
            </a:pPr>
            <a:r>
              <a:rPr lang="en-US" sz="1800">
                <a:solidFill>
                  <a:srgbClr val="000000"/>
                </a:solidFill>
                <a:latin typeface="Roboto"/>
              </a:rPr>
              <a:t>Solicita al usuario el folio, fecha, total y número de empleado de una nueva orden.</a:t>
            </a:r>
          </a:p>
          <a:p>
            <a:pPr algn="l" marL="388622" indent="-194311" lvl="1">
              <a:lnSpc>
                <a:spcPts val="2340"/>
              </a:lnSpc>
              <a:spcBef>
                <a:spcPct val="0"/>
              </a:spcBef>
              <a:buFont typeface="Arial"/>
              <a:buChar char="•"/>
            </a:pPr>
            <a:r>
              <a:rPr lang="en-US" sz="1800">
                <a:solidFill>
                  <a:srgbClr val="000000"/>
                </a:solidFill>
                <a:latin typeface="Roboto"/>
              </a:rPr>
              <a:t>Crea una instancia de Orden.</a:t>
            </a:r>
          </a:p>
          <a:p>
            <a:pPr algn="l" marL="388622" indent="-194311" lvl="1">
              <a:lnSpc>
                <a:spcPts val="2340"/>
              </a:lnSpc>
              <a:spcBef>
                <a:spcPct val="0"/>
              </a:spcBef>
              <a:buFont typeface="Arial"/>
              <a:buChar char="•"/>
            </a:pPr>
            <a:r>
              <a:rPr lang="en-US" sz="1800">
                <a:solidFill>
                  <a:srgbClr val="000000"/>
                </a:solidFill>
                <a:latin typeface="Roboto"/>
              </a:rPr>
              <a:t>Inicia un hilo para insertar la orden en tablaOrden.</a:t>
            </a:r>
          </a:p>
          <a:p>
            <a:pPr algn="l" marL="388622" indent="-194311" lvl="1">
              <a:lnSpc>
                <a:spcPts val="2340"/>
              </a:lnSpc>
              <a:buAutoNum type="arabicPeriod" startAt="1"/>
            </a:pPr>
            <a:r>
              <a:rPr lang="en-US" sz="1800">
                <a:solidFill>
                  <a:srgbClr val="000000"/>
                </a:solidFill>
                <a:latin typeface="Roboto Bold"/>
              </a:rPr>
              <a:t>Función seleccionarOrdenes:</a:t>
            </a:r>
          </a:p>
          <a:p>
            <a:pPr algn="l" marL="388622" indent="-194311" lvl="1">
              <a:lnSpc>
                <a:spcPts val="2340"/>
              </a:lnSpc>
              <a:spcBef>
                <a:spcPct val="0"/>
              </a:spcBef>
              <a:buFont typeface="Arial"/>
              <a:buChar char="•"/>
            </a:pPr>
            <a:r>
              <a:rPr lang="en-US" sz="1800">
                <a:solidFill>
                  <a:srgbClr val="000000"/>
                </a:solidFill>
                <a:latin typeface="Roboto"/>
              </a:rPr>
              <a:t>Verifica si tablaOrden está vacía.</a:t>
            </a:r>
          </a:p>
          <a:p>
            <a:pPr algn="l" marL="388622" indent="-194311" lvl="1">
              <a:lnSpc>
                <a:spcPts val="2340"/>
              </a:lnSpc>
              <a:spcBef>
                <a:spcPct val="0"/>
              </a:spcBef>
              <a:buFont typeface="Arial"/>
              <a:buChar char="•"/>
            </a:pPr>
            <a:r>
              <a:rPr lang="en-US" sz="1800">
                <a:solidFill>
                  <a:srgbClr val="000000"/>
                </a:solidFill>
                <a:latin typeface="Roboto"/>
              </a:rPr>
              <a:t>Si no está vacía, muestra todas las órdenes almacenadas.</a:t>
            </a:r>
          </a:p>
          <a:p>
            <a:pPr algn="l" marL="388622" indent="-194311" lvl="1">
              <a:lnSpc>
                <a:spcPts val="2340"/>
              </a:lnSpc>
              <a:buAutoNum type="arabicPeriod" startAt="1"/>
            </a:pPr>
            <a:r>
              <a:rPr lang="en-US" sz="1800">
                <a:solidFill>
                  <a:srgbClr val="000000"/>
                </a:solidFill>
                <a:latin typeface="Roboto Bold"/>
              </a:rPr>
              <a:t>Función actualizarOrden:</a:t>
            </a:r>
          </a:p>
          <a:p>
            <a:pPr algn="l" marL="388622" indent="-194311" lvl="1">
              <a:lnSpc>
                <a:spcPts val="2340"/>
              </a:lnSpc>
              <a:spcBef>
                <a:spcPct val="0"/>
              </a:spcBef>
              <a:buFont typeface="Arial"/>
              <a:buChar char="•"/>
            </a:pPr>
            <a:r>
              <a:rPr lang="en-US" sz="1800">
                <a:solidFill>
                  <a:srgbClr val="000000"/>
                </a:solidFill>
                <a:latin typeface="Roboto"/>
              </a:rPr>
              <a:t>Solicita al usuario el folio de la orden a actualizar y los nuevos datos.</a:t>
            </a:r>
          </a:p>
          <a:p>
            <a:pPr algn="l" marL="388622" indent="-194311" lvl="1">
              <a:lnSpc>
                <a:spcPts val="2340"/>
              </a:lnSpc>
              <a:spcBef>
                <a:spcPct val="0"/>
              </a:spcBef>
              <a:buFont typeface="Arial"/>
              <a:buChar char="•"/>
            </a:pPr>
            <a:r>
              <a:rPr lang="en-US" sz="1800">
                <a:solidFill>
                  <a:srgbClr val="000000"/>
                </a:solidFill>
                <a:latin typeface="Roboto"/>
              </a:rPr>
              <a:t>Verifica si la orden existe en tablaOrden.</a:t>
            </a:r>
          </a:p>
          <a:p>
            <a:pPr algn="l" marL="388622" indent="-194311" lvl="1">
              <a:lnSpc>
                <a:spcPts val="2340"/>
              </a:lnSpc>
              <a:spcBef>
                <a:spcPct val="0"/>
              </a:spcBef>
              <a:buFont typeface="Arial"/>
              <a:buChar char="•"/>
            </a:pPr>
            <a:r>
              <a:rPr lang="en-US" sz="1800">
                <a:solidFill>
                  <a:srgbClr val="000000"/>
                </a:solidFill>
                <a:latin typeface="Roboto"/>
              </a:rPr>
              <a:t>Inicia un hilo para actualizar la orden.</a:t>
            </a:r>
          </a:p>
          <a:p>
            <a:pPr algn="l" marL="388622" indent="-194311" lvl="1">
              <a:lnSpc>
                <a:spcPts val="2340"/>
              </a:lnSpc>
              <a:buAutoNum type="arabicPeriod" startAt="1"/>
            </a:pPr>
            <a:r>
              <a:rPr lang="en-US" sz="1800">
                <a:solidFill>
                  <a:srgbClr val="000000"/>
                </a:solidFill>
                <a:latin typeface="Roboto Bold"/>
              </a:rPr>
              <a:t>Función eliminarOrden:</a:t>
            </a:r>
          </a:p>
          <a:p>
            <a:pPr algn="l" marL="388622" indent="-194311" lvl="1">
              <a:lnSpc>
                <a:spcPts val="2340"/>
              </a:lnSpc>
              <a:spcBef>
                <a:spcPct val="0"/>
              </a:spcBef>
              <a:buFont typeface="Arial"/>
              <a:buChar char="•"/>
            </a:pPr>
            <a:r>
              <a:rPr lang="en-US" sz="1800">
                <a:solidFill>
                  <a:srgbClr val="000000"/>
                </a:solidFill>
                <a:latin typeface="Roboto"/>
              </a:rPr>
              <a:t>Solicita al usuario el folio de la orden a eliminar.</a:t>
            </a:r>
          </a:p>
          <a:p>
            <a:pPr algn="l" marL="388622" indent="-194311" lvl="1">
              <a:lnSpc>
                <a:spcPts val="2340"/>
              </a:lnSpc>
              <a:spcBef>
                <a:spcPct val="0"/>
              </a:spcBef>
              <a:buFont typeface="Arial"/>
              <a:buChar char="•"/>
            </a:pPr>
            <a:r>
              <a:rPr lang="en-US" sz="1800">
                <a:solidFill>
                  <a:srgbClr val="000000"/>
                </a:solidFill>
                <a:latin typeface="Roboto"/>
              </a:rPr>
              <a:t>Verifica si la orden existe en tablaOrden.</a:t>
            </a:r>
          </a:p>
          <a:p>
            <a:pPr algn="l" marL="388622" indent="-194311" lvl="1">
              <a:lnSpc>
                <a:spcPts val="2340"/>
              </a:lnSpc>
              <a:buFont typeface="Arial"/>
              <a:buChar char="•"/>
            </a:pPr>
            <a:r>
              <a:rPr lang="en-US" sz="1800">
                <a:solidFill>
                  <a:srgbClr val="000000"/>
                </a:solidFill>
                <a:latin typeface="Roboto"/>
              </a:rPr>
              <a:t>Inicia un hilo para eliminar la orden.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6635411"/>
            <a:chOff x="0" y="0"/>
            <a:chExt cx="5498356" cy="2571799"/>
          </a:xfrm>
        </p:grpSpPr>
        <p:sp>
          <p:nvSpPr>
            <p:cNvPr name="Freeform 11" id="11"/>
            <p:cNvSpPr/>
            <p:nvPr/>
          </p:nvSpPr>
          <p:spPr>
            <a:xfrm flipH="false" flipV="false" rot="0">
              <a:off x="0" y="0"/>
              <a:ext cx="5498356" cy="2571799"/>
            </a:xfrm>
            <a:custGeom>
              <a:avLst/>
              <a:gdLst/>
              <a:ahLst/>
              <a:cxnLst/>
              <a:rect r="r" b="b" t="t" l="l"/>
              <a:pathLst>
                <a:path h="2571799" w="5498356">
                  <a:moveTo>
                    <a:pt x="0" y="0"/>
                  </a:moveTo>
                  <a:lnTo>
                    <a:pt x="5498356" y="0"/>
                  </a:lnTo>
                  <a:lnTo>
                    <a:pt x="5498356" y="2571799"/>
                  </a:lnTo>
                  <a:lnTo>
                    <a:pt x="0" y="2571799"/>
                  </a:lnTo>
                  <a:close/>
                </a:path>
              </a:pathLst>
            </a:custGeom>
            <a:solidFill>
              <a:srgbClr val="FFFFFF"/>
            </a:solidFill>
          </p:spPr>
        </p:sp>
        <p:sp>
          <p:nvSpPr>
            <p:cNvPr name="TextBox 12" id="12"/>
            <p:cNvSpPr txBox="true"/>
            <p:nvPr/>
          </p:nvSpPr>
          <p:spPr>
            <a:xfrm>
              <a:off x="0" y="-19050"/>
              <a:ext cx="5498356" cy="259084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644868"/>
            <a:ext cx="10142788" cy="1576043"/>
          </a:xfrm>
          <a:prstGeom prst="rect">
            <a:avLst/>
          </a:prstGeom>
        </p:spPr>
        <p:txBody>
          <a:bodyPr anchor="t" rtlCol="false" tIns="0" lIns="0" bIns="0" rIns="0">
            <a:spAutoFit/>
          </a:bodyPr>
          <a:lstStyle/>
          <a:p>
            <a:pPr algn="ctr" marL="0" indent="0" lvl="0">
              <a:lnSpc>
                <a:spcPts val="12958"/>
              </a:lnSpc>
              <a:spcBef>
                <a:spcPct val="0"/>
              </a:spcBef>
            </a:pPr>
            <a:r>
              <a:rPr lang="en-US" sz="9390" spc="131">
                <a:solidFill>
                  <a:srgbClr val="FEFFFF"/>
                </a:solidFill>
                <a:latin typeface="Oswald"/>
              </a:rPr>
              <a:t>TRANSACCIONES.JAVA</a:t>
            </a:r>
          </a:p>
        </p:txBody>
      </p:sp>
      <p:sp>
        <p:nvSpPr>
          <p:cNvPr name="TextBox 14" id="14"/>
          <p:cNvSpPr txBox="true"/>
          <p:nvPr/>
        </p:nvSpPr>
        <p:spPr>
          <a:xfrm rot="0">
            <a:off x="2158452" y="3854097"/>
            <a:ext cx="13695549" cy="5774055"/>
          </a:xfrm>
          <a:prstGeom prst="rect">
            <a:avLst/>
          </a:prstGeom>
        </p:spPr>
        <p:txBody>
          <a:bodyPr anchor="t" rtlCol="false" tIns="0" lIns="0" bIns="0" rIns="0">
            <a:spAutoFit/>
          </a:bodyPr>
          <a:lstStyle/>
          <a:p>
            <a:pPr algn="ctr">
              <a:lnSpc>
                <a:spcPts val="3119"/>
              </a:lnSpc>
            </a:pPr>
            <a:r>
              <a:rPr lang="en-US" sz="2399">
                <a:solidFill>
                  <a:srgbClr val="000000"/>
                </a:solidFill>
                <a:latin typeface="Roboto Bold"/>
              </a:rPr>
              <a:t>Propósito: </a:t>
            </a:r>
          </a:p>
          <a:p>
            <a:pPr algn="l" marL="518158" indent="-259079" lvl="1">
              <a:lnSpc>
                <a:spcPts val="3119"/>
              </a:lnSpc>
              <a:buFont typeface="Arial"/>
              <a:buChar char="•"/>
            </a:pPr>
            <a:r>
              <a:rPr lang="en-US" sz="2399">
                <a:solidFill>
                  <a:srgbClr val="000000"/>
                </a:solidFill>
                <a:latin typeface="Roboto"/>
              </a:rPr>
              <a:t>Gestiona operaciones de datos en la tabla de órdenes de forma concurrente.</a:t>
            </a:r>
          </a:p>
          <a:p>
            <a:pPr algn="l">
              <a:lnSpc>
                <a:spcPts val="3119"/>
              </a:lnSpc>
            </a:pPr>
          </a:p>
          <a:p>
            <a:pPr algn="ctr">
              <a:lnSpc>
                <a:spcPts val="3119"/>
              </a:lnSpc>
            </a:pPr>
            <a:r>
              <a:rPr lang="en-US" sz="2399">
                <a:solidFill>
                  <a:srgbClr val="000000"/>
                </a:solidFill>
                <a:latin typeface="Roboto"/>
              </a:rPr>
              <a:t> </a:t>
            </a:r>
            <a:r>
              <a:rPr lang="en-US" sz="2399">
                <a:solidFill>
                  <a:srgbClr val="000000"/>
                </a:solidFill>
                <a:latin typeface="Roboto Bold"/>
              </a:rPr>
              <a:t>Estructuras:</a:t>
            </a:r>
          </a:p>
          <a:p>
            <a:pPr algn="l" marL="518158" indent="-259079" lvl="1">
              <a:lnSpc>
                <a:spcPts val="3119"/>
              </a:lnSpc>
              <a:buFont typeface="Arial"/>
              <a:buChar char="•"/>
            </a:pPr>
            <a:r>
              <a:rPr lang="en-US" sz="2399">
                <a:solidFill>
                  <a:srgbClr val="000000"/>
                </a:solidFill>
                <a:latin typeface="Roboto"/>
              </a:rPr>
              <a:t>Map&lt;String, Orden&gt;: Tabla de órdenes.</a:t>
            </a:r>
          </a:p>
          <a:p>
            <a:pPr algn="l" marL="518158" indent="-259079" lvl="1">
              <a:lnSpc>
                <a:spcPts val="3119"/>
              </a:lnSpc>
              <a:buFont typeface="Arial"/>
              <a:buChar char="•"/>
            </a:pPr>
            <a:r>
              <a:rPr lang="en-US" sz="2399">
                <a:solidFill>
                  <a:srgbClr val="000000"/>
                </a:solidFill>
                <a:latin typeface="Roboto"/>
              </a:rPr>
              <a:t>Orden: Detalles de una orden.</a:t>
            </a:r>
          </a:p>
          <a:p>
            <a:pPr algn="l" marL="518158" indent="-259079" lvl="1">
              <a:lnSpc>
                <a:spcPts val="3119"/>
              </a:lnSpc>
              <a:buFont typeface="Arial"/>
              <a:buChar char="•"/>
            </a:pPr>
            <a:r>
              <a:rPr lang="en-US" sz="2399">
                <a:solidFill>
                  <a:srgbClr val="000000"/>
                </a:solidFill>
                <a:latin typeface="Roboto"/>
              </a:rPr>
              <a:t>String operacion: Tipo de operación (inserción, actualización, eliminación).</a:t>
            </a:r>
          </a:p>
          <a:p>
            <a:pPr algn="l" marL="518158" indent="-259079" lvl="1">
              <a:lnSpc>
                <a:spcPts val="3119"/>
              </a:lnSpc>
              <a:buFont typeface="Arial"/>
              <a:buChar char="•"/>
            </a:pPr>
            <a:r>
              <a:rPr lang="en-US" sz="2399">
                <a:solidFill>
                  <a:srgbClr val="000000"/>
                </a:solidFill>
                <a:latin typeface="Roboto"/>
              </a:rPr>
              <a:t>Funciones principales:</a:t>
            </a:r>
          </a:p>
          <a:p>
            <a:pPr algn="l" marL="518158" indent="-259079" lvl="1">
              <a:lnSpc>
                <a:spcPts val="3119"/>
              </a:lnSpc>
              <a:buFont typeface="Arial"/>
              <a:buChar char="•"/>
            </a:pPr>
            <a:r>
              <a:rPr lang="en-US" sz="2399">
                <a:solidFill>
                  <a:srgbClr val="000000"/>
                </a:solidFill>
                <a:latin typeface="Roboto"/>
              </a:rPr>
              <a:t>Transaccion(Map&lt;String, Orden&gt; tablaOrden, Orden orden, String operacion): Constructor.</a:t>
            </a:r>
          </a:p>
          <a:p>
            <a:pPr algn="l" marL="518158" indent="-259079" lvl="1">
              <a:lnSpc>
                <a:spcPts val="3119"/>
              </a:lnSpc>
              <a:buFont typeface="Arial"/>
              <a:buChar char="•"/>
            </a:pPr>
            <a:r>
              <a:rPr lang="en-US" sz="2399">
                <a:solidFill>
                  <a:srgbClr val="000000"/>
                </a:solidFill>
                <a:latin typeface="Roboto"/>
              </a:rPr>
              <a:t>run(): Ejecuta la operación especificada.</a:t>
            </a:r>
          </a:p>
          <a:p>
            <a:pPr algn="l" marL="518158" indent="-259079" lvl="1">
              <a:lnSpc>
                <a:spcPts val="3119"/>
              </a:lnSpc>
              <a:buFont typeface="Arial"/>
              <a:buChar char="•"/>
            </a:pPr>
            <a:r>
              <a:rPr lang="en-US" sz="2399">
                <a:solidFill>
                  <a:srgbClr val="000000"/>
                </a:solidFill>
                <a:latin typeface="Roboto"/>
              </a:rPr>
              <a:t>insertarOrden(): Inserta una nueva orden.</a:t>
            </a:r>
          </a:p>
          <a:p>
            <a:pPr algn="l" marL="518158" indent="-259079" lvl="1">
              <a:lnSpc>
                <a:spcPts val="3119"/>
              </a:lnSpc>
              <a:buFont typeface="Arial"/>
              <a:buChar char="•"/>
            </a:pPr>
            <a:r>
              <a:rPr lang="en-US" sz="2399">
                <a:solidFill>
                  <a:srgbClr val="000000"/>
                </a:solidFill>
                <a:latin typeface="Roboto"/>
              </a:rPr>
              <a:t>actualizarOrden(): Actualiza una orden existente.</a:t>
            </a:r>
          </a:p>
          <a:p>
            <a:pPr algn="l" marL="518158" indent="-259079" lvl="1">
              <a:lnSpc>
                <a:spcPts val="3119"/>
              </a:lnSpc>
              <a:buFont typeface="Arial"/>
              <a:buChar char="•"/>
            </a:pPr>
            <a:r>
              <a:rPr lang="en-US" sz="2399">
                <a:solidFill>
                  <a:srgbClr val="000000"/>
                </a:solidFill>
                <a:latin typeface="Roboto"/>
              </a:rPr>
              <a:t>eliminarOrden(): Elimina una orden.</a:t>
            </a:r>
          </a:p>
          <a:p>
            <a:pPr algn="l" marL="518158" indent="-259079" lvl="1">
              <a:lnSpc>
                <a:spcPts val="3119"/>
              </a:lnSpc>
              <a:buFont typeface="Arial"/>
              <a:buChar char="•"/>
            </a:pPr>
            <a:r>
              <a:rPr lang="en-US" sz="2399">
                <a:solidFill>
                  <a:srgbClr val="000000"/>
                </a:solidFill>
                <a:latin typeface="Roboto"/>
              </a:rPr>
              <a:t>verificarEmpleado(int numEmpleado): Verifica la existencia de un empleado (simulado).</a:t>
            </a:r>
          </a:p>
          <a:p>
            <a:pPr algn="l">
              <a:lnSpc>
                <a:spcPts val="234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6635411"/>
            <a:chOff x="0" y="0"/>
            <a:chExt cx="5498356" cy="2571799"/>
          </a:xfrm>
        </p:grpSpPr>
        <p:sp>
          <p:nvSpPr>
            <p:cNvPr name="Freeform 11" id="11"/>
            <p:cNvSpPr/>
            <p:nvPr/>
          </p:nvSpPr>
          <p:spPr>
            <a:xfrm flipH="false" flipV="false" rot="0">
              <a:off x="0" y="0"/>
              <a:ext cx="5498356" cy="2571799"/>
            </a:xfrm>
            <a:custGeom>
              <a:avLst/>
              <a:gdLst/>
              <a:ahLst/>
              <a:cxnLst/>
              <a:rect r="r" b="b" t="t" l="l"/>
              <a:pathLst>
                <a:path h="2571799" w="5498356">
                  <a:moveTo>
                    <a:pt x="0" y="0"/>
                  </a:moveTo>
                  <a:lnTo>
                    <a:pt x="5498356" y="0"/>
                  </a:lnTo>
                  <a:lnTo>
                    <a:pt x="5498356" y="2571799"/>
                  </a:lnTo>
                  <a:lnTo>
                    <a:pt x="0" y="2571799"/>
                  </a:lnTo>
                  <a:close/>
                </a:path>
              </a:pathLst>
            </a:custGeom>
            <a:solidFill>
              <a:srgbClr val="FFFFFF"/>
            </a:solidFill>
          </p:spPr>
        </p:sp>
        <p:sp>
          <p:nvSpPr>
            <p:cNvPr name="TextBox 12" id="12"/>
            <p:cNvSpPr txBox="true"/>
            <p:nvPr/>
          </p:nvSpPr>
          <p:spPr>
            <a:xfrm>
              <a:off x="0" y="-19050"/>
              <a:ext cx="5498356" cy="259084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644868"/>
            <a:ext cx="10142788" cy="1576043"/>
          </a:xfrm>
          <a:prstGeom prst="rect">
            <a:avLst/>
          </a:prstGeom>
        </p:spPr>
        <p:txBody>
          <a:bodyPr anchor="t" rtlCol="false" tIns="0" lIns="0" bIns="0" rIns="0">
            <a:spAutoFit/>
          </a:bodyPr>
          <a:lstStyle/>
          <a:p>
            <a:pPr algn="ctr" marL="0" indent="0" lvl="0">
              <a:lnSpc>
                <a:spcPts val="12958"/>
              </a:lnSpc>
              <a:spcBef>
                <a:spcPct val="0"/>
              </a:spcBef>
            </a:pPr>
            <a:r>
              <a:rPr lang="en-US" sz="9390" spc="131">
                <a:solidFill>
                  <a:srgbClr val="FEFFFF"/>
                </a:solidFill>
                <a:latin typeface="Oswald"/>
              </a:rPr>
              <a:t>TRANSACCIONES.JAVA</a:t>
            </a:r>
          </a:p>
        </p:txBody>
      </p:sp>
      <p:sp>
        <p:nvSpPr>
          <p:cNvPr name="TextBox 14" id="14"/>
          <p:cNvSpPr txBox="true"/>
          <p:nvPr/>
        </p:nvSpPr>
        <p:spPr>
          <a:xfrm rot="0">
            <a:off x="2189382" y="3966795"/>
            <a:ext cx="13651250" cy="5865495"/>
          </a:xfrm>
          <a:prstGeom prst="rect">
            <a:avLst/>
          </a:prstGeom>
        </p:spPr>
        <p:txBody>
          <a:bodyPr anchor="t" rtlCol="false" tIns="0" lIns="0" bIns="0" rIns="0">
            <a:spAutoFit/>
          </a:bodyPr>
          <a:lstStyle/>
          <a:p>
            <a:pPr algn="l" marL="518158" indent="-259079" lvl="1">
              <a:lnSpc>
                <a:spcPts val="3119"/>
              </a:lnSpc>
              <a:buFont typeface="Arial"/>
              <a:buChar char="•"/>
            </a:pPr>
            <a:r>
              <a:rPr lang="en-US" sz="2399">
                <a:solidFill>
                  <a:srgbClr val="000000"/>
                </a:solidFill>
                <a:latin typeface="Roboto"/>
              </a:rPr>
              <a:t>Función Transaccion:</a:t>
            </a:r>
          </a:p>
          <a:p>
            <a:pPr algn="l">
              <a:lnSpc>
                <a:spcPts val="3119"/>
              </a:lnSpc>
            </a:pPr>
            <a:r>
              <a:rPr lang="en-US" sz="2399">
                <a:solidFill>
                  <a:srgbClr val="000000"/>
                </a:solidFill>
                <a:latin typeface="Roboto"/>
              </a:rPr>
              <a:t>Inicializa la tabla de órdenes, la orden y el tipo de operación.</a:t>
            </a:r>
          </a:p>
          <a:p>
            <a:pPr algn="l" marL="518158" indent="-259079" lvl="1">
              <a:lnSpc>
                <a:spcPts val="3119"/>
              </a:lnSpc>
              <a:buFont typeface="Arial"/>
              <a:buChar char="•"/>
            </a:pPr>
            <a:r>
              <a:rPr lang="en-US" sz="2399">
                <a:solidFill>
                  <a:srgbClr val="000000"/>
                </a:solidFill>
                <a:latin typeface="Roboto"/>
              </a:rPr>
              <a:t>Función run:</a:t>
            </a:r>
          </a:p>
          <a:p>
            <a:pPr algn="l">
              <a:lnSpc>
                <a:spcPts val="3119"/>
              </a:lnSpc>
            </a:pPr>
            <a:r>
              <a:rPr lang="en-US" sz="2399">
                <a:solidFill>
                  <a:srgbClr val="000000"/>
                </a:solidFill>
                <a:latin typeface="Roboto"/>
              </a:rPr>
              <a:t>Ejecuta la operación de forma sincronizada.</a:t>
            </a:r>
          </a:p>
          <a:p>
            <a:pPr algn="l" marL="518158" indent="-259079" lvl="1">
              <a:lnSpc>
                <a:spcPts val="3119"/>
              </a:lnSpc>
              <a:buFont typeface="Arial"/>
              <a:buChar char="•"/>
            </a:pPr>
            <a:r>
              <a:rPr lang="en-US" sz="2399">
                <a:solidFill>
                  <a:srgbClr val="000000"/>
                </a:solidFill>
                <a:latin typeface="Roboto"/>
              </a:rPr>
              <a:t>Función insertarOrden:</a:t>
            </a:r>
          </a:p>
          <a:p>
            <a:pPr algn="l">
              <a:lnSpc>
                <a:spcPts val="3119"/>
              </a:lnSpc>
            </a:pPr>
            <a:r>
              <a:rPr lang="en-US" sz="2399">
                <a:solidFill>
                  <a:srgbClr val="000000"/>
                </a:solidFill>
                <a:latin typeface="Roboto"/>
              </a:rPr>
              <a:t>Verifica la existencia del folio y del empleado.</a:t>
            </a:r>
          </a:p>
          <a:p>
            <a:pPr algn="l" marL="518158" indent="-259079" lvl="1">
              <a:lnSpc>
                <a:spcPts val="3119"/>
              </a:lnSpc>
              <a:buFont typeface="Arial"/>
              <a:buChar char="•"/>
            </a:pPr>
            <a:r>
              <a:rPr lang="en-US" sz="2399">
                <a:solidFill>
                  <a:srgbClr val="000000"/>
                </a:solidFill>
                <a:latin typeface="Roboto"/>
              </a:rPr>
              <a:t>Inserta la nueva orden.</a:t>
            </a:r>
          </a:p>
          <a:p>
            <a:pPr algn="l">
              <a:lnSpc>
                <a:spcPts val="3119"/>
              </a:lnSpc>
            </a:pPr>
            <a:r>
              <a:rPr lang="en-US" sz="2399">
                <a:solidFill>
                  <a:srgbClr val="000000"/>
                </a:solidFill>
                <a:latin typeface="Roboto"/>
              </a:rPr>
              <a:t>Función actualizarOrden:</a:t>
            </a:r>
          </a:p>
          <a:p>
            <a:pPr algn="l" marL="518158" indent="-259079" lvl="1">
              <a:lnSpc>
                <a:spcPts val="3119"/>
              </a:lnSpc>
              <a:buFont typeface="Arial"/>
              <a:buChar char="•"/>
            </a:pPr>
            <a:r>
              <a:rPr lang="en-US" sz="2399">
                <a:solidFill>
                  <a:srgbClr val="000000"/>
                </a:solidFill>
                <a:latin typeface="Roboto"/>
              </a:rPr>
              <a:t>Verifica la existencia del folio y del empleado.</a:t>
            </a:r>
          </a:p>
          <a:p>
            <a:pPr algn="l">
              <a:lnSpc>
                <a:spcPts val="3119"/>
              </a:lnSpc>
            </a:pPr>
            <a:r>
              <a:rPr lang="en-US" sz="2399">
                <a:solidFill>
                  <a:srgbClr val="000000"/>
                </a:solidFill>
                <a:latin typeface="Roboto"/>
              </a:rPr>
              <a:t>Actualiza la orden.</a:t>
            </a:r>
          </a:p>
          <a:p>
            <a:pPr algn="l" marL="518158" indent="-259079" lvl="1">
              <a:lnSpc>
                <a:spcPts val="3119"/>
              </a:lnSpc>
              <a:buFont typeface="Arial"/>
              <a:buChar char="•"/>
            </a:pPr>
            <a:r>
              <a:rPr lang="en-US" sz="2399">
                <a:solidFill>
                  <a:srgbClr val="000000"/>
                </a:solidFill>
                <a:latin typeface="Roboto"/>
              </a:rPr>
              <a:t>Función eliminarOrden:</a:t>
            </a:r>
          </a:p>
          <a:p>
            <a:pPr algn="l">
              <a:lnSpc>
                <a:spcPts val="3119"/>
              </a:lnSpc>
            </a:pPr>
            <a:r>
              <a:rPr lang="en-US" sz="2399">
                <a:solidFill>
                  <a:srgbClr val="000000"/>
                </a:solidFill>
                <a:latin typeface="Roboto"/>
              </a:rPr>
              <a:t>Verifica la existencia del folio.</a:t>
            </a:r>
          </a:p>
          <a:p>
            <a:pPr algn="l" marL="518158" indent="-259079" lvl="1">
              <a:lnSpc>
                <a:spcPts val="3119"/>
              </a:lnSpc>
              <a:buFont typeface="Arial"/>
              <a:buChar char="•"/>
            </a:pPr>
            <a:r>
              <a:rPr lang="en-US" sz="2399">
                <a:solidFill>
                  <a:srgbClr val="000000"/>
                </a:solidFill>
                <a:latin typeface="Roboto"/>
              </a:rPr>
              <a:t>Elimina la orden.</a:t>
            </a:r>
          </a:p>
          <a:p>
            <a:pPr algn="l">
              <a:lnSpc>
                <a:spcPts val="3119"/>
              </a:lnSpc>
            </a:pPr>
            <a:r>
              <a:rPr lang="en-US" sz="2399">
                <a:solidFill>
                  <a:srgbClr val="000000"/>
                </a:solidFill>
                <a:latin typeface="Roboto"/>
              </a:rPr>
              <a:t>Función verificarEmpleado:</a:t>
            </a:r>
          </a:p>
          <a:p>
            <a:pPr algn="l" marL="518158" indent="-259079" lvl="1">
              <a:lnSpc>
                <a:spcPts val="3119"/>
              </a:lnSpc>
              <a:buFont typeface="Arial"/>
              <a:buChar char="•"/>
            </a:pPr>
            <a:r>
              <a:rPr lang="en-US" sz="2399">
                <a:solidFill>
                  <a:srgbClr val="000000"/>
                </a:solidFill>
                <a:latin typeface="Roboto"/>
              </a:rPr>
              <a:t>Simula la verificación del empleado (asume que siempre existe).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6635411"/>
            <a:chOff x="0" y="0"/>
            <a:chExt cx="5498356" cy="2571799"/>
          </a:xfrm>
        </p:grpSpPr>
        <p:sp>
          <p:nvSpPr>
            <p:cNvPr name="Freeform 11" id="11"/>
            <p:cNvSpPr/>
            <p:nvPr/>
          </p:nvSpPr>
          <p:spPr>
            <a:xfrm flipH="false" flipV="false" rot="0">
              <a:off x="0" y="0"/>
              <a:ext cx="5498356" cy="2571799"/>
            </a:xfrm>
            <a:custGeom>
              <a:avLst/>
              <a:gdLst/>
              <a:ahLst/>
              <a:cxnLst/>
              <a:rect r="r" b="b" t="t" l="l"/>
              <a:pathLst>
                <a:path h="2571799" w="5498356">
                  <a:moveTo>
                    <a:pt x="0" y="0"/>
                  </a:moveTo>
                  <a:lnTo>
                    <a:pt x="5498356" y="0"/>
                  </a:lnTo>
                  <a:lnTo>
                    <a:pt x="5498356" y="2571799"/>
                  </a:lnTo>
                  <a:lnTo>
                    <a:pt x="0" y="2571799"/>
                  </a:lnTo>
                  <a:close/>
                </a:path>
              </a:pathLst>
            </a:custGeom>
            <a:solidFill>
              <a:srgbClr val="FFFFFF"/>
            </a:solidFill>
          </p:spPr>
        </p:sp>
        <p:sp>
          <p:nvSpPr>
            <p:cNvPr name="TextBox 12" id="12"/>
            <p:cNvSpPr txBox="true"/>
            <p:nvPr/>
          </p:nvSpPr>
          <p:spPr>
            <a:xfrm>
              <a:off x="0" y="-19050"/>
              <a:ext cx="5498356" cy="259084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644868"/>
            <a:ext cx="10142788" cy="1576043"/>
          </a:xfrm>
          <a:prstGeom prst="rect">
            <a:avLst/>
          </a:prstGeom>
        </p:spPr>
        <p:txBody>
          <a:bodyPr anchor="t" rtlCol="false" tIns="0" lIns="0" bIns="0" rIns="0">
            <a:spAutoFit/>
          </a:bodyPr>
          <a:lstStyle/>
          <a:p>
            <a:pPr algn="ctr" marL="0" indent="0" lvl="0">
              <a:lnSpc>
                <a:spcPts val="12958"/>
              </a:lnSpc>
              <a:spcBef>
                <a:spcPct val="0"/>
              </a:spcBef>
            </a:pPr>
            <a:r>
              <a:rPr lang="en-US" sz="9390" spc="131">
                <a:solidFill>
                  <a:srgbClr val="FEFFFF"/>
                </a:solidFill>
                <a:latin typeface="Oswald"/>
              </a:rPr>
              <a:t>OPERACIONES.JAVA</a:t>
            </a:r>
          </a:p>
        </p:txBody>
      </p:sp>
      <p:sp>
        <p:nvSpPr>
          <p:cNvPr name="TextBox 14" id="14"/>
          <p:cNvSpPr txBox="true"/>
          <p:nvPr/>
        </p:nvSpPr>
        <p:spPr>
          <a:xfrm rot="0">
            <a:off x="2189382" y="3966795"/>
            <a:ext cx="13651250" cy="6165850"/>
          </a:xfrm>
          <a:prstGeom prst="rect">
            <a:avLst/>
          </a:prstGeom>
        </p:spPr>
        <p:txBody>
          <a:bodyPr anchor="t" rtlCol="false" tIns="0" lIns="0" bIns="0" rIns="0">
            <a:spAutoFit/>
          </a:bodyPr>
          <a:lstStyle/>
          <a:p>
            <a:pPr algn="ctr">
              <a:lnSpc>
                <a:spcPts val="2600"/>
              </a:lnSpc>
            </a:pPr>
            <a:r>
              <a:rPr lang="en-US" sz="2000">
                <a:solidFill>
                  <a:srgbClr val="000000"/>
                </a:solidFill>
                <a:latin typeface="Roboto Bold"/>
              </a:rPr>
              <a:t>Propósito: </a:t>
            </a:r>
          </a:p>
          <a:p>
            <a:pPr algn="l" marL="431801" indent="-215900" lvl="1">
              <a:lnSpc>
                <a:spcPts val="2600"/>
              </a:lnSpc>
              <a:buFont typeface="Arial"/>
              <a:buChar char="•"/>
            </a:pPr>
            <a:r>
              <a:rPr lang="en-US" sz="2000">
                <a:solidFill>
                  <a:srgbClr val="000000"/>
                </a:solidFill>
                <a:latin typeface="Roboto"/>
              </a:rPr>
              <a:t>Encapsula los detalles de una orden y proporciona métodos para acceder y modificar sus atributos.</a:t>
            </a:r>
          </a:p>
          <a:p>
            <a:pPr algn="ctr">
              <a:lnSpc>
                <a:spcPts val="2600"/>
              </a:lnSpc>
            </a:pPr>
            <a:r>
              <a:rPr lang="en-US" sz="2000">
                <a:solidFill>
                  <a:srgbClr val="000000"/>
                </a:solidFill>
                <a:latin typeface="Roboto Bold"/>
              </a:rPr>
              <a:t>Atributos:</a:t>
            </a:r>
          </a:p>
          <a:p>
            <a:pPr algn="l" marL="431801" indent="-215900" lvl="1">
              <a:lnSpc>
                <a:spcPts val="2600"/>
              </a:lnSpc>
              <a:buFont typeface="Arial"/>
              <a:buChar char="•"/>
            </a:pPr>
            <a:r>
              <a:rPr lang="en-US" sz="2000">
                <a:solidFill>
                  <a:srgbClr val="000000"/>
                </a:solidFill>
                <a:latin typeface="Roboto"/>
              </a:rPr>
              <a:t>String folio: Identificador único de la orden.</a:t>
            </a:r>
          </a:p>
          <a:p>
            <a:pPr algn="l" marL="431801" indent="-215900" lvl="1">
              <a:lnSpc>
                <a:spcPts val="2600"/>
              </a:lnSpc>
              <a:buFont typeface="Arial"/>
              <a:buChar char="•"/>
            </a:pPr>
            <a:r>
              <a:rPr lang="en-US" sz="2000">
                <a:solidFill>
                  <a:srgbClr val="000000"/>
                </a:solidFill>
                <a:latin typeface="Roboto"/>
              </a:rPr>
              <a:t>Timestamp fechaOrden: Fecha y hora en que se realizó la orden.</a:t>
            </a:r>
          </a:p>
          <a:p>
            <a:pPr algn="l" marL="431801" indent="-215900" lvl="1">
              <a:lnSpc>
                <a:spcPts val="2600"/>
              </a:lnSpc>
              <a:buFont typeface="Arial"/>
              <a:buChar char="•"/>
            </a:pPr>
            <a:r>
              <a:rPr lang="en-US" sz="2000">
                <a:solidFill>
                  <a:srgbClr val="000000"/>
                </a:solidFill>
                <a:latin typeface="Roboto"/>
              </a:rPr>
              <a:t>double total: Monto total de la orden.</a:t>
            </a:r>
          </a:p>
          <a:p>
            <a:pPr algn="l" marL="431801" indent="-215900" lvl="1">
              <a:lnSpc>
                <a:spcPts val="2600"/>
              </a:lnSpc>
              <a:buFont typeface="Arial"/>
              <a:buChar char="•"/>
            </a:pPr>
            <a:r>
              <a:rPr lang="en-US" sz="2000">
                <a:solidFill>
                  <a:srgbClr val="000000"/>
                </a:solidFill>
                <a:latin typeface="Roboto"/>
              </a:rPr>
              <a:t>int numEmpleado: Número de empleado que registró la orden.</a:t>
            </a:r>
          </a:p>
          <a:p>
            <a:pPr algn="ctr">
              <a:lnSpc>
                <a:spcPts val="2600"/>
              </a:lnSpc>
            </a:pPr>
            <a:r>
              <a:rPr lang="en-US" sz="2000">
                <a:solidFill>
                  <a:srgbClr val="000000"/>
                </a:solidFill>
                <a:latin typeface="Roboto Bold"/>
              </a:rPr>
              <a:t>Métodos principales:</a:t>
            </a:r>
          </a:p>
          <a:p>
            <a:pPr algn="l" marL="431801" indent="-215900" lvl="1">
              <a:lnSpc>
                <a:spcPts val="2600"/>
              </a:lnSpc>
              <a:buFont typeface="Arial"/>
              <a:buChar char="•"/>
            </a:pPr>
            <a:r>
              <a:rPr lang="en-US" sz="2000">
                <a:solidFill>
                  <a:srgbClr val="000000"/>
                </a:solidFill>
                <a:latin typeface="Roboto"/>
              </a:rPr>
              <a:t>Orden(String folio, Timestamp fechaOrden, double total, int numEmpleado): Constructor.</a:t>
            </a:r>
          </a:p>
          <a:p>
            <a:pPr algn="l" marL="431801" indent="-215900" lvl="1">
              <a:lnSpc>
                <a:spcPts val="2600"/>
              </a:lnSpc>
              <a:buFont typeface="Arial"/>
              <a:buChar char="•"/>
            </a:pPr>
            <a:r>
              <a:rPr lang="en-US" sz="2000">
                <a:solidFill>
                  <a:srgbClr val="000000"/>
                </a:solidFill>
                <a:latin typeface="Roboto"/>
              </a:rPr>
              <a:t>String getFolio(): Obtiene el folio.</a:t>
            </a:r>
          </a:p>
          <a:p>
            <a:pPr algn="l" marL="431801" indent="-215900" lvl="1">
              <a:lnSpc>
                <a:spcPts val="2600"/>
              </a:lnSpc>
              <a:buFont typeface="Arial"/>
              <a:buChar char="•"/>
            </a:pPr>
            <a:r>
              <a:rPr lang="en-US" sz="2000">
                <a:solidFill>
                  <a:srgbClr val="000000"/>
                </a:solidFill>
                <a:latin typeface="Roboto"/>
              </a:rPr>
              <a:t>void setFolio(String folio): Establece el folio.</a:t>
            </a:r>
          </a:p>
          <a:p>
            <a:pPr algn="l" marL="431801" indent="-215900" lvl="1">
              <a:lnSpc>
                <a:spcPts val="2600"/>
              </a:lnSpc>
              <a:buFont typeface="Arial"/>
              <a:buChar char="•"/>
            </a:pPr>
            <a:r>
              <a:rPr lang="en-US" sz="2000">
                <a:solidFill>
                  <a:srgbClr val="000000"/>
                </a:solidFill>
                <a:latin typeface="Roboto"/>
              </a:rPr>
              <a:t>Timestamp getFechaOrden(): Obtiene la fecha de la orden.</a:t>
            </a:r>
          </a:p>
          <a:p>
            <a:pPr algn="l" marL="431801" indent="-215900" lvl="1">
              <a:lnSpc>
                <a:spcPts val="2600"/>
              </a:lnSpc>
              <a:buFont typeface="Arial"/>
              <a:buChar char="•"/>
            </a:pPr>
            <a:r>
              <a:rPr lang="en-US" sz="2000">
                <a:solidFill>
                  <a:srgbClr val="000000"/>
                </a:solidFill>
                <a:latin typeface="Roboto"/>
              </a:rPr>
              <a:t>void setFechaOrden(Timestamp fechaOrden): Establece la fecha de la orden.</a:t>
            </a:r>
          </a:p>
          <a:p>
            <a:pPr algn="l" marL="431801" indent="-215900" lvl="1">
              <a:lnSpc>
                <a:spcPts val="2600"/>
              </a:lnSpc>
              <a:buFont typeface="Arial"/>
              <a:buChar char="•"/>
            </a:pPr>
            <a:r>
              <a:rPr lang="en-US" sz="2000">
                <a:solidFill>
                  <a:srgbClr val="000000"/>
                </a:solidFill>
                <a:latin typeface="Roboto"/>
              </a:rPr>
              <a:t>double getTotal(): Obtiene el total.</a:t>
            </a:r>
          </a:p>
          <a:p>
            <a:pPr algn="l" marL="431801" indent="-215900" lvl="1">
              <a:lnSpc>
                <a:spcPts val="2600"/>
              </a:lnSpc>
              <a:buFont typeface="Arial"/>
              <a:buChar char="•"/>
            </a:pPr>
            <a:r>
              <a:rPr lang="en-US" sz="2000">
                <a:solidFill>
                  <a:srgbClr val="000000"/>
                </a:solidFill>
                <a:latin typeface="Roboto"/>
              </a:rPr>
              <a:t>void setTotal(double total): Establece el total.</a:t>
            </a:r>
          </a:p>
          <a:p>
            <a:pPr algn="l" marL="431801" indent="-215900" lvl="1">
              <a:lnSpc>
                <a:spcPts val="2600"/>
              </a:lnSpc>
              <a:buFont typeface="Arial"/>
              <a:buChar char="•"/>
            </a:pPr>
            <a:r>
              <a:rPr lang="en-US" sz="2000">
                <a:solidFill>
                  <a:srgbClr val="000000"/>
                </a:solidFill>
                <a:latin typeface="Roboto"/>
              </a:rPr>
              <a:t>int getNumEmpleado(): Obtiene el número de empleado.</a:t>
            </a:r>
          </a:p>
          <a:p>
            <a:pPr algn="l" marL="431801" indent="-215900" lvl="1">
              <a:lnSpc>
                <a:spcPts val="2600"/>
              </a:lnSpc>
              <a:buFont typeface="Arial"/>
              <a:buChar char="•"/>
            </a:pPr>
            <a:r>
              <a:rPr lang="en-US" sz="2000">
                <a:solidFill>
                  <a:srgbClr val="000000"/>
                </a:solidFill>
                <a:latin typeface="Roboto"/>
              </a:rPr>
              <a:t>void setNumEmpleado(int numEmpleado): Establece el número de empleado.</a:t>
            </a:r>
          </a:p>
          <a:p>
            <a:pPr algn="l" marL="431801" indent="-215900" lvl="1">
              <a:lnSpc>
                <a:spcPts val="2600"/>
              </a:lnSpc>
              <a:buFont typeface="Arial"/>
              <a:buChar char="•"/>
            </a:pPr>
            <a:r>
              <a:rPr lang="en-US" sz="2000">
                <a:solidFill>
                  <a:srgbClr val="000000"/>
                </a:solidFill>
                <a:latin typeface="Roboto"/>
              </a:rPr>
              <a:t>String toString(): Representación en cadena de la orden.</a:t>
            </a:r>
          </a:p>
          <a:p>
            <a:pPr algn="l">
              <a:lnSpc>
                <a:spcPts val="26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971255" y="3385838"/>
            <a:ext cx="2538656" cy="11032885"/>
            <a:chOff x="0" y="0"/>
            <a:chExt cx="668617" cy="2905781"/>
          </a:xfrm>
        </p:grpSpPr>
        <p:sp>
          <p:nvSpPr>
            <p:cNvPr name="Freeform 4" id="4"/>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5" id="5"/>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25689" y="-2130605"/>
            <a:ext cx="2538656" cy="11032885"/>
            <a:chOff x="0" y="0"/>
            <a:chExt cx="668617" cy="2905781"/>
          </a:xfrm>
        </p:grpSpPr>
        <p:sp>
          <p:nvSpPr>
            <p:cNvPr name="Freeform 7" id="7"/>
            <p:cNvSpPr/>
            <p:nvPr/>
          </p:nvSpPr>
          <p:spPr>
            <a:xfrm flipH="false" flipV="false" rot="0">
              <a:off x="0" y="0"/>
              <a:ext cx="668617" cy="2905781"/>
            </a:xfrm>
            <a:custGeom>
              <a:avLst/>
              <a:gdLst/>
              <a:ahLst/>
              <a:cxnLst/>
              <a:rect r="r" b="b" t="t" l="l"/>
              <a:pathLst>
                <a:path h="2905781" w="668617">
                  <a:moveTo>
                    <a:pt x="0" y="0"/>
                  </a:moveTo>
                  <a:lnTo>
                    <a:pt x="668617" y="0"/>
                  </a:lnTo>
                  <a:lnTo>
                    <a:pt x="668617" y="2905781"/>
                  </a:lnTo>
                  <a:lnTo>
                    <a:pt x="0" y="2905781"/>
                  </a:lnTo>
                  <a:close/>
                </a:path>
              </a:pathLst>
            </a:custGeom>
            <a:solidFill>
              <a:srgbClr val="FFCB13">
                <a:alpha val="91765"/>
              </a:srgbClr>
            </a:solidFill>
          </p:spPr>
        </p:sp>
        <p:sp>
          <p:nvSpPr>
            <p:cNvPr name="TextBox 8" id="8"/>
            <p:cNvSpPr txBox="true"/>
            <p:nvPr/>
          </p:nvSpPr>
          <p:spPr>
            <a:xfrm>
              <a:off x="0" y="-19050"/>
              <a:ext cx="668617" cy="292483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28319" y="154815"/>
            <a:ext cx="6876027" cy="9916682"/>
          </a:xfrm>
          <a:custGeom>
            <a:avLst/>
            <a:gdLst/>
            <a:ahLst/>
            <a:cxnLst/>
            <a:rect r="r" b="b" t="t" l="l"/>
            <a:pathLst>
              <a:path h="9916682" w="6876027">
                <a:moveTo>
                  <a:pt x="0" y="0"/>
                </a:moveTo>
                <a:lnTo>
                  <a:pt x="6876027" y="0"/>
                </a:lnTo>
                <a:lnTo>
                  <a:pt x="6876027" y="9916682"/>
                </a:lnTo>
                <a:lnTo>
                  <a:pt x="0" y="9916682"/>
                </a:lnTo>
                <a:lnTo>
                  <a:pt x="0" y="0"/>
                </a:lnTo>
                <a:close/>
              </a:path>
            </a:pathLst>
          </a:custGeom>
          <a:blipFill>
            <a:blip r:embed="rId3"/>
            <a:stretch>
              <a:fillRect l="0" t="0" r="0" b="0"/>
            </a:stretch>
          </a:blipFill>
        </p:spPr>
      </p:sp>
      <p:grpSp>
        <p:nvGrpSpPr>
          <p:cNvPr name="Group 10" id="10"/>
          <p:cNvGrpSpPr/>
          <p:nvPr/>
        </p:nvGrpSpPr>
        <p:grpSpPr>
          <a:xfrm rot="0">
            <a:off x="2017196" y="3651589"/>
            <a:ext cx="14186124" cy="6635411"/>
            <a:chOff x="0" y="0"/>
            <a:chExt cx="5498356" cy="2571799"/>
          </a:xfrm>
        </p:grpSpPr>
        <p:sp>
          <p:nvSpPr>
            <p:cNvPr name="Freeform 11" id="11"/>
            <p:cNvSpPr/>
            <p:nvPr/>
          </p:nvSpPr>
          <p:spPr>
            <a:xfrm flipH="false" flipV="false" rot="0">
              <a:off x="0" y="0"/>
              <a:ext cx="5498356" cy="2571799"/>
            </a:xfrm>
            <a:custGeom>
              <a:avLst/>
              <a:gdLst/>
              <a:ahLst/>
              <a:cxnLst/>
              <a:rect r="r" b="b" t="t" l="l"/>
              <a:pathLst>
                <a:path h="2571799" w="5498356">
                  <a:moveTo>
                    <a:pt x="0" y="0"/>
                  </a:moveTo>
                  <a:lnTo>
                    <a:pt x="5498356" y="0"/>
                  </a:lnTo>
                  <a:lnTo>
                    <a:pt x="5498356" y="2571799"/>
                  </a:lnTo>
                  <a:lnTo>
                    <a:pt x="0" y="2571799"/>
                  </a:lnTo>
                  <a:close/>
                </a:path>
              </a:pathLst>
            </a:custGeom>
            <a:solidFill>
              <a:srgbClr val="FFFFFF"/>
            </a:solidFill>
          </p:spPr>
        </p:sp>
        <p:sp>
          <p:nvSpPr>
            <p:cNvPr name="TextBox 12" id="12"/>
            <p:cNvSpPr txBox="true"/>
            <p:nvPr/>
          </p:nvSpPr>
          <p:spPr>
            <a:xfrm>
              <a:off x="0" y="-19050"/>
              <a:ext cx="5498356" cy="259084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097795" y="644868"/>
            <a:ext cx="10142788" cy="1576043"/>
          </a:xfrm>
          <a:prstGeom prst="rect">
            <a:avLst/>
          </a:prstGeom>
        </p:spPr>
        <p:txBody>
          <a:bodyPr anchor="t" rtlCol="false" tIns="0" lIns="0" bIns="0" rIns="0">
            <a:spAutoFit/>
          </a:bodyPr>
          <a:lstStyle/>
          <a:p>
            <a:pPr algn="ctr" marL="0" indent="0" lvl="0">
              <a:lnSpc>
                <a:spcPts val="12958"/>
              </a:lnSpc>
              <a:spcBef>
                <a:spcPct val="0"/>
              </a:spcBef>
            </a:pPr>
            <a:r>
              <a:rPr lang="en-US" sz="9390" spc="131">
                <a:solidFill>
                  <a:srgbClr val="FEFFFF"/>
                </a:solidFill>
                <a:latin typeface="Oswald"/>
              </a:rPr>
              <a:t>OPERACIONES.JAVA</a:t>
            </a:r>
          </a:p>
        </p:txBody>
      </p:sp>
      <p:sp>
        <p:nvSpPr>
          <p:cNvPr name="TextBox 14" id="14"/>
          <p:cNvSpPr txBox="true"/>
          <p:nvPr/>
        </p:nvSpPr>
        <p:spPr>
          <a:xfrm rot="0">
            <a:off x="2189382" y="3966795"/>
            <a:ext cx="13651250" cy="5842000"/>
          </a:xfrm>
          <a:prstGeom prst="rect">
            <a:avLst/>
          </a:prstGeom>
        </p:spPr>
        <p:txBody>
          <a:bodyPr anchor="t" rtlCol="false" tIns="0" lIns="0" bIns="0" rIns="0">
            <a:spAutoFit/>
          </a:bodyPr>
          <a:lstStyle/>
          <a:p>
            <a:pPr algn="just" marL="431801" indent="-215900" lvl="1">
              <a:lnSpc>
                <a:spcPts val="2600"/>
              </a:lnSpc>
              <a:buFont typeface="Arial"/>
              <a:buChar char="•"/>
            </a:pPr>
            <a:r>
              <a:rPr lang="en-US" sz="2000">
                <a:solidFill>
                  <a:srgbClr val="000000"/>
                </a:solidFill>
                <a:latin typeface="Roboto Bold"/>
              </a:rPr>
              <a:t>Constructor Orden:</a:t>
            </a:r>
          </a:p>
          <a:p>
            <a:pPr algn="just" marL="863601" indent="-287867" lvl="2">
              <a:lnSpc>
                <a:spcPts val="2600"/>
              </a:lnSpc>
              <a:buFont typeface="Arial"/>
              <a:buChar char="⚬"/>
            </a:pPr>
            <a:r>
              <a:rPr lang="en-US" sz="2000">
                <a:solidFill>
                  <a:srgbClr val="000000"/>
                </a:solidFill>
                <a:latin typeface="Roboto Bold"/>
              </a:rPr>
              <a:t>I</a:t>
            </a:r>
            <a:r>
              <a:rPr lang="en-US" sz="2000">
                <a:solidFill>
                  <a:srgbClr val="000000"/>
                </a:solidFill>
                <a:latin typeface="Roboto Bold"/>
              </a:rPr>
              <a:t>nicializa los atributos de la orden.</a:t>
            </a:r>
          </a:p>
          <a:p>
            <a:pPr algn="just" marL="863601" indent="-287867" lvl="2">
              <a:lnSpc>
                <a:spcPts val="2600"/>
              </a:lnSpc>
              <a:buFont typeface="Arial"/>
              <a:buChar char="⚬"/>
            </a:pPr>
            <a:r>
              <a:rPr lang="en-US" sz="2000">
                <a:solidFill>
                  <a:srgbClr val="000000"/>
                </a:solidFill>
                <a:latin typeface="Roboto Bold"/>
              </a:rPr>
              <a:t>Valida el formato del folio.</a:t>
            </a:r>
          </a:p>
          <a:p>
            <a:pPr algn="just" marL="431801" indent="-215900" lvl="1">
              <a:lnSpc>
                <a:spcPts val="2600"/>
              </a:lnSpc>
              <a:buFont typeface="Arial"/>
              <a:buChar char="•"/>
            </a:pPr>
            <a:r>
              <a:rPr lang="en-US" sz="2000">
                <a:solidFill>
                  <a:srgbClr val="000000"/>
                </a:solidFill>
                <a:latin typeface="Roboto Bold"/>
              </a:rPr>
              <a:t>Métodos getFolio y setFolio:</a:t>
            </a:r>
          </a:p>
          <a:p>
            <a:pPr algn="just" marL="863601" indent="-287867" lvl="2">
              <a:lnSpc>
                <a:spcPts val="2600"/>
              </a:lnSpc>
              <a:buFont typeface="Arial"/>
              <a:buChar char="⚬"/>
            </a:pPr>
            <a:r>
              <a:rPr lang="en-US" sz="2000">
                <a:solidFill>
                  <a:srgbClr val="000000"/>
                </a:solidFill>
                <a:latin typeface="Roboto Bold"/>
              </a:rPr>
              <a:t>ge</a:t>
            </a:r>
            <a:r>
              <a:rPr lang="en-US" sz="2000">
                <a:solidFill>
                  <a:srgbClr val="000000"/>
                </a:solidFill>
                <a:latin typeface="Roboto Bold"/>
              </a:rPr>
              <a:t>tFolio: Re</a:t>
            </a:r>
            <a:r>
              <a:rPr lang="en-US" sz="2000">
                <a:solidFill>
                  <a:srgbClr val="000000"/>
                </a:solidFill>
                <a:latin typeface="Roboto Bold"/>
              </a:rPr>
              <a:t>torna el identificador único de la orden.</a:t>
            </a:r>
          </a:p>
          <a:p>
            <a:pPr algn="just" marL="863601" indent="-287867" lvl="2">
              <a:lnSpc>
                <a:spcPts val="2600"/>
              </a:lnSpc>
              <a:buFont typeface="Arial"/>
              <a:buChar char="⚬"/>
            </a:pPr>
            <a:r>
              <a:rPr lang="en-US" sz="2000">
                <a:solidFill>
                  <a:srgbClr val="000000"/>
                </a:solidFill>
                <a:latin typeface="Roboto Bold"/>
              </a:rPr>
              <a:t>s</a:t>
            </a:r>
            <a:r>
              <a:rPr lang="en-US" sz="2000">
                <a:solidFill>
                  <a:srgbClr val="000000"/>
                </a:solidFill>
                <a:latin typeface="Roboto Bold"/>
              </a:rPr>
              <a:t>etFolio: Establece un nuevo identificador único, validando el formato.</a:t>
            </a:r>
          </a:p>
          <a:p>
            <a:pPr algn="just" marL="431801" indent="-215900" lvl="1">
              <a:lnSpc>
                <a:spcPts val="2600"/>
              </a:lnSpc>
              <a:buFont typeface="Arial"/>
              <a:buChar char="•"/>
            </a:pPr>
            <a:r>
              <a:rPr lang="en-US" sz="2000">
                <a:solidFill>
                  <a:srgbClr val="000000"/>
                </a:solidFill>
                <a:latin typeface="Roboto Bold"/>
              </a:rPr>
              <a:t>Métodos getFechaOrden y setFechaOrden:</a:t>
            </a:r>
          </a:p>
          <a:p>
            <a:pPr algn="just" marL="863601" indent="-287867" lvl="2">
              <a:lnSpc>
                <a:spcPts val="2600"/>
              </a:lnSpc>
              <a:buFont typeface="Arial"/>
              <a:buChar char="⚬"/>
            </a:pPr>
            <a:r>
              <a:rPr lang="en-US" sz="2000">
                <a:solidFill>
                  <a:srgbClr val="000000"/>
                </a:solidFill>
                <a:latin typeface="Roboto Bold"/>
              </a:rPr>
              <a:t>getFechaOrden: Retorna la fecha y hora de la orden.</a:t>
            </a:r>
          </a:p>
          <a:p>
            <a:pPr algn="just" marL="863601" indent="-287867" lvl="2">
              <a:lnSpc>
                <a:spcPts val="2600"/>
              </a:lnSpc>
              <a:buFont typeface="Arial"/>
              <a:buChar char="⚬"/>
            </a:pPr>
            <a:r>
              <a:rPr lang="en-US" sz="2000">
                <a:solidFill>
                  <a:srgbClr val="000000"/>
                </a:solidFill>
                <a:latin typeface="Roboto Bold"/>
              </a:rPr>
              <a:t>setFechaOrden: Establece una nueva fecha y hora para la orden.</a:t>
            </a:r>
          </a:p>
          <a:p>
            <a:pPr algn="just" marL="431801" indent="-215900" lvl="1">
              <a:lnSpc>
                <a:spcPts val="2600"/>
              </a:lnSpc>
              <a:buFont typeface="Arial"/>
              <a:buChar char="•"/>
            </a:pPr>
            <a:r>
              <a:rPr lang="en-US" sz="2000">
                <a:solidFill>
                  <a:srgbClr val="000000"/>
                </a:solidFill>
                <a:latin typeface="Roboto Bold"/>
              </a:rPr>
              <a:t>Méto</a:t>
            </a:r>
            <a:r>
              <a:rPr lang="en-US" sz="2000">
                <a:solidFill>
                  <a:srgbClr val="000000"/>
                </a:solidFill>
                <a:latin typeface="Roboto Bold"/>
              </a:rPr>
              <a:t>dos getTotal y setTotal:</a:t>
            </a:r>
          </a:p>
          <a:p>
            <a:pPr algn="just" marL="863601" indent="-287867" lvl="2">
              <a:lnSpc>
                <a:spcPts val="2600"/>
              </a:lnSpc>
              <a:buFont typeface="Arial"/>
              <a:buChar char="⚬"/>
            </a:pPr>
            <a:r>
              <a:rPr lang="en-US" sz="2000">
                <a:solidFill>
                  <a:srgbClr val="000000"/>
                </a:solidFill>
                <a:latin typeface="Roboto Bold"/>
              </a:rPr>
              <a:t>getTotal: Retorna el monto total de la orden.</a:t>
            </a:r>
          </a:p>
          <a:p>
            <a:pPr algn="just" marL="863601" indent="-287867" lvl="2">
              <a:lnSpc>
                <a:spcPts val="2600"/>
              </a:lnSpc>
              <a:buFont typeface="Arial"/>
              <a:buChar char="⚬"/>
            </a:pPr>
            <a:r>
              <a:rPr lang="en-US" sz="2000">
                <a:solidFill>
                  <a:srgbClr val="000000"/>
                </a:solidFill>
                <a:latin typeface="Roboto Bold"/>
              </a:rPr>
              <a:t>setTotal: Establece un nuevo monto total para la orden.</a:t>
            </a:r>
          </a:p>
          <a:p>
            <a:pPr algn="just" marL="431801" indent="-215900" lvl="1">
              <a:lnSpc>
                <a:spcPts val="2600"/>
              </a:lnSpc>
              <a:buFont typeface="Arial"/>
              <a:buChar char="•"/>
            </a:pPr>
            <a:r>
              <a:rPr lang="en-US" sz="2000">
                <a:solidFill>
                  <a:srgbClr val="000000"/>
                </a:solidFill>
                <a:latin typeface="Roboto Bold"/>
              </a:rPr>
              <a:t>Mé</a:t>
            </a:r>
            <a:r>
              <a:rPr lang="en-US" sz="2000">
                <a:solidFill>
                  <a:srgbClr val="000000"/>
                </a:solidFill>
                <a:latin typeface="Roboto Bold"/>
              </a:rPr>
              <a:t>todos getNumEmpleado y setNumEmpleado:</a:t>
            </a:r>
          </a:p>
          <a:p>
            <a:pPr algn="just" marL="863601" indent="-287867" lvl="2">
              <a:lnSpc>
                <a:spcPts val="2600"/>
              </a:lnSpc>
              <a:buFont typeface="Arial"/>
              <a:buChar char="⚬"/>
            </a:pPr>
            <a:r>
              <a:rPr lang="en-US" sz="2000">
                <a:solidFill>
                  <a:srgbClr val="000000"/>
                </a:solidFill>
                <a:latin typeface="Roboto Bold"/>
              </a:rPr>
              <a:t>getNumEmpleado: Retorna el número del empleado que registró la orden.</a:t>
            </a:r>
          </a:p>
          <a:p>
            <a:pPr algn="just" marL="863601" indent="-287867" lvl="2">
              <a:lnSpc>
                <a:spcPts val="2600"/>
              </a:lnSpc>
              <a:buFont typeface="Arial"/>
              <a:buChar char="⚬"/>
            </a:pPr>
            <a:r>
              <a:rPr lang="en-US" sz="2000">
                <a:solidFill>
                  <a:srgbClr val="000000"/>
                </a:solidFill>
                <a:latin typeface="Roboto Bold"/>
              </a:rPr>
              <a:t>setNumEmpleado: Establece un nuevo número de empleado.</a:t>
            </a:r>
          </a:p>
          <a:p>
            <a:pPr algn="just" marL="431801" indent="-215900" lvl="1">
              <a:lnSpc>
                <a:spcPts val="2600"/>
              </a:lnSpc>
              <a:buFont typeface="Arial"/>
              <a:buChar char="•"/>
            </a:pPr>
            <a:r>
              <a:rPr lang="en-US" sz="2000">
                <a:solidFill>
                  <a:srgbClr val="000000"/>
                </a:solidFill>
                <a:latin typeface="Roboto Bold"/>
              </a:rPr>
              <a:t>Mé</a:t>
            </a:r>
            <a:r>
              <a:rPr lang="en-US" sz="2000">
                <a:solidFill>
                  <a:srgbClr val="000000"/>
                </a:solidFill>
                <a:latin typeface="Roboto Bold"/>
              </a:rPr>
              <a:t>todo toString:</a:t>
            </a:r>
          </a:p>
          <a:p>
            <a:pPr algn="just" marL="863601" indent="-287867" lvl="2">
              <a:lnSpc>
                <a:spcPts val="2600"/>
              </a:lnSpc>
              <a:buFont typeface="Arial"/>
              <a:buChar char="⚬"/>
            </a:pPr>
            <a:r>
              <a:rPr lang="en-US" sz="2000">
                <a:solidFill>
                  <a:srgbClr val="000000"/>
                </a:solidFill>
                <a:latin typeface="Roboto Bold"/>
              </a:rPr>
              <a:t>Proporciona una representación en cadena de la orden para su fácil visualización</a:t>
            </a:r>
          </a:p>
          <a:p>
            <a:pPr algn="l">
              <a:lnSpc>
                <a:spcPts val="26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0303404" y="0"/>
            <a:ext cx="7984596" cy="10287000"/>
          </a:xfrm>
          <a:custGeom>
            <a:avLst/>
            <a:gdLst/>
            <a:ahLst/>
            <a:cxnLst/>
            <a:rect r="r" b="b" t="t" l="l"/>
            <a:pathLst>
              <a:path h="10287000" w="7984596">
                <a:moveTo>
                  <a:pt x="0" y="0"/>
                </a:moveTo>
                <a:lnTo>
                  <a:pt x="7984596" y="0"/>
                </a:lnTo>
                <a:lnTo>
                  <a:pt x="7984596" y="10287000"/>
                </a:lnTo>
                <a:lnTo>
                  <a:pt x="0" y="10287000"/>
                </a:lnTo>
                <a:lnTo>
                  <a:pt x="0" y="0"/>
                </a:lnTo>
                <a:close/>
              </a:path>
            </a:pathLst>
          </a:custGeom>
          <a:blipFill>
            <a:blip r:embed="rId2"/>
            <a:stretch>
              <a:fillRect l="-100222" t="0" r="0" b="-3735"/>
            </a:stretch>
          </a:blipFill>
        </p:spPr>
      </p:sp>
      <p:grpSp>
        <p:nvGrpSpPr>
          <p:cNvPr name="Group 3" id="3"/>
          <p:cNvGrpSpPr/>
          <p:nvPr/>
        </p:nvGrpSpPr>
        <p:grpSpPr>
          <a:xfrm rot="0">
            <a:off x="3929464" y="1697058"/>
            <a:ext cx="7971935" cy="6892884"/>
            <a:chOff x="0" y="0"/>
            <a:chExt cx="1014292" cy="877001"/>
          </a:xfrm>
        </p:grpSpPr>
        <p:sp>
          <p:nvSpPr>
            <p:cNvPr name="Freeform 4" id="4"/>
            <p:cNvSpPr/>
            <p:nvPr/>
          </p:nvSpPr>
          <p:spPr>
            <a:xfrm flipH="false" flipV="false" rot="0">
              <a:off x="0" y="0"/>
              <a:ext cx="1014292" cy="877001"/>
            </a:xfrm>
            <a:custGeom>
              <a:avLst/>
              <a:gdLst/>
              <a:ahLst/>
              <a:cxnLst/>
              <a:rect r="r" b="b" t="t" l="l"/>
              <a:pathLst>
                <a:path h="877001" w="1014292">
                  <a:moveTo>
                    <a:pt x="0" y="0"/>
                  </a:moveTo>
                  <a:lnTo>
                    <a:pt x="1014292" y="0"/>
                  </a:lnTo>
                  <a:lnTo>
                    <a:pt x="1014292" y="877001"/>
                  </a:lnTo>
                  <a:lnTo>
                    <a:pt x="0" y="877001"/>
                  </a:lnTo>
                  <a:close/>
                </a:path>
              </a:pathLst>
            </a:custGeom>
            <a:solidFill>
              <a:srgbClr val="FFCB13">
                <a:alpha val="82745"/>
              </a:srgbClr>
            </a:solidFill>
            <a:ln cap="sq">
              <a:noFill/>
              <a:prstDash val="solid"/>
              <a:miter/>
            </a:ln>
          </p:spPr>
        </p:sp>
        <p:sp>
          <p:nvSpPr>
            <p:cNvPr name="TextBox 5" id="5"/>
            <p:cNvSpPr txBox="true"/>
            <p:nvPr/>
          </p:nvSpPr>
          <p:spPr>
            <a:xfrm>
              <a:off x="0" y="-19050"/>
              <a:ext cx="1014292" cy="89605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435372" y="2057400"/>
            <a:ext cx="7084660" cy="6083640"/>
            <a:chOff x="0" y="0"/>
            <a:chExt cx="1368163" cy="1174850"/>
          </a:xfrm>
        </p:grpSpPr>
        <p:sp>
          <p:nvSpPr>
            <p:cNvPr name="Freeform 7" id="7"/>
            <p:cNvSpPr/>
            <p:nvPr/>
          </p:nvSpPr>
          <p:spPr>
            <a:xfrm flipH="false" flipV="false" rot="0">
              <a:off x="0" y="0"/>
              <a:ext cx="1368163" cy="1174850"/>
            </a:xfrm>
            <a:custGeom>
              <a:avLst/>
              <a:gdLst/>
              <a:ahLst/>
              <a:cxnLst/>
              <a:rect r="r" b="b" t="t" l="l"/>
              <a:pathLst>
                <a:path h="1174850" w="1368163">
                  <a:moveTo>
                    <a:pt x="0" y="0"/>
                  </a:moveTo>
                  <a:lnTo>
                    <a:pt x="1368163" y="0"/>
                  </a:lnTo>
                  <a:lnTo>
                    <a:pt x="1368163" y="1174850"/>
                  </a:lnTo>
                  <a:lnTo>
                    <a:pt x="0" y="1174850"/>
                  </a:lnTo>
                  <a:close/>
                </a:path>
              </a:pathLst>
            </a:custGeom>
            <a:solidFill>
              <a:srgbClr val="000000">
                <a:alpha val="0"/>
              </a:srgbClr>
            </a:solidFill>
            <a:ln w="57150" cap="sq">
              <a:solidFill>
                <a:srgbClr val="FFFFFF"/>
              </a:solidFill>
              <a:prstDash val="solid"/>
              <a:miter/>
            </a:ln>
          </p:spPr>
        </p:sp>
        <p:sp>
          <p:nvSpPr>
            <p:cNvPr name="TextBox 8" id="8"/>
            <p:cNvSpPr txBox="true"/>
            <p:nvPr/>
          </p:nvSpPr>
          <p:spPr>
            <a:xfrm>
              <a:off x="0" y="-114300"/>
              <a:ext cx="1368163" cy="1289150"/>
            </a:xfrm>
            <a:prstGeom prst="rect">
              <a:avLst/>
            </a:prstGeom>
          </p:spPr>
          <p:txBody>
            <a:bodyPr anchor="ctr" rtlCol="false" tIns="0" lIns="0" bIns="0" rIns="0"/>
            <a:lstStyle/>
            <a:p>
              <a:pPr algn="ctr" marL="0" indent="0" lvl="0">
                <a:lnSpc>
                  <a:spcPts val="8512"/>
                </a:lnSpc>
                <a:spcBef>
                  <a:spcPct val="0"/>
                </a:spcBef>
              </a:pPr>
            </a:p>
          </p:txBody>
        </p:sp>
      </p:grpSp>
      <p:grpSp>
        <p:nvGrpSpPr>
          <p:cNvPr name="Group 9" id="9"/>
          <p:cNvGrpSpPr/>
          <p:nvPr/>
        </p:nvGrpSpPr>
        <p:grpSpPr>
          <a:xfrm rot="0">
            <a:off x="4459377" y="2491715"/>
            <a:ext cx="7060654" cy="3436723"/>
            <a:chOff x="0" y="0"/>
            <a:chExt cx="9414206" cy="4582297"/>
          </a:xfrm>
        </p:grpSpPr>
        <p:sp>
          <p:nvSpPr>
            <p:cNvPr name="TextBox 10" id="10"/>
            <p:cNvSpPr txBox="true"/>
            <p:nvPr/>
          </p:nvSpPr>
          <p:spPr>
            <a:xfrm rot="0">
              <a:off x="0" y="-171450"/>
              <a:ext cx="9414206" cy="2232109"/>
            </a:xfrm>
            <a:prstGeom prst="rect">
              <a:avLst/>
            </a:prstGeom>
          </p:spPr>
          <p:txBody>
            <a:bodyPr anchor="t" rtlCol="false" tIns="0" lIns="0" bIns="0" rIns="0">
              <a:spAutoFit/>
            </a:bodyPr>
            <a:lstStyle/>
            <a:p>
              <a:pPr algn="ctr" marL="0" indent="0" lvl="0">
                <a:lnSpc>
                  <a:spcPts val="14053"/>
                </a:lnSpc>
                <a:spcBef>
                  <a:spcPct val="0"/>
                </a:spcBef>
              </a:pPr>
              <a:r>
                <a:rPr lang="en-US" sz="10183" spc="142">
                  <a:solidFill>
                    <a:srgbClr val="2C2D30"/>
                  </a:solidFill>
                  <a:latin typeface="Oswald Bold"/>
                </a:rPr>
                <a:t>GRACIAS</a:t>
              </a:r>
            </a:p>
          </p:txBody>
        </p:sp>
        <p:sp>
          <p:nvSpPr>
            <p:cNvPr name="TextBox 11" id="11"/>
            <p:cNvSpPr txBox="true"/>
            <p:nvPr/>
          </p:nvSpPr>
          <p:spPr>
            <a:xfrm rot="0">
              <a:off x="399612" y="2978448"/>
              <a:ext cx="8416920" cy="1603849"/>
            </a:xfrm>
            <a:prstGeom prst="rect">
              <a:avLst/>
            </a:prstGeom>
          </p:spPr>
          <p:txBody>
            <a:bodyPr anchor="t" rtlCol="false" tIns="0" lIns="0" bIns="0" rIns="0">
              <a:spAutoFit/>
            </a:bodyPr>
            <a:lstStyle/>
            <a:p>
              <a:pPr algn="ctr" marL="0" indent="0" lvl="0">
                <a:lnSpc>
                  <a:spcPts val="4874"/>
                </a:lnSpc>
                <a:spcBef>
                  <a:spcPct val="0"/>
                </a:spcBef>
              </a:pPr>
              <a:r>
                <a:rPr lang="en-US" sz="3532" spc="49">
                  <a:solidFill>
                    <a:srgbClr val="2C2D30"/>
                  </a:solidFill>
                  <a:latin typeface="Roboto Bold"/>
                </a:rPr>
                <a:t>POR LEER ESTE RESUMEN DEL PROYECTO.</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18" r="-3539" b="-11318"/>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4" id="4"/>
          <p:cNvGrpSpPr/>
          <p:nvPr/>
        </p:nvGrpSpPr>
        <p:grpSpPr>
          <a:xfrm rot="0">
            <a:off x="3306269" y="1028700"/>
            <a:ext cx="11736066" cy="8229600"/>
            <a:chOff x="0" y="0"/>
            <a:chExt cx="2266425" cy="1589270"/>
          </a:xfrm>
        </p:grpSpPr>
        <p:sp>
          <p:nvSpPr>
            <p:cNvPr name="Freeform 5" id="5"/>
            <p:cNvSpPr/>
            <p:nvPr/>
          </p:nvSpPr>
          <p:spPr>
            <a:xfrm flipH="false" flipV="false" rot="0">
              <a:off x="0" y="0"/>
              <a:ext cx="2266425" cy="1589270"/>
            </a:xfrm>
            <a:custGeom>
              <a:avLst/>
              <a:gdLst/>
              <a:ahLst/>
              <a:cxnLst/>
              <a:rect r="r" b="b" t="t" l="l"/>
              <a:pathLst>
                <a:path h="1589270" w="2266425">
                  <a:moveTo>
                    <a:pt x="0" y="0"/>
                  </a:moveTo>
                  <a:lnTo>
                    <a:pt x="2266425" y="0"/>
                  </a:lnTo>
                  <a:lnTo>
                    <a:pt x="2266425" y="1589270"/>
                  </a:lnTo>
                  <a:lnTo>
                    <a:pt x="0" y="1589270"/>
                  </a:lnTo>
                  <a:close/>
                </a:path>
              </a:pathLst>
            </a:custGeom>
            <a:solidFill>
              <a:srgbClr val="000000">
                <a:alpha val="0"/>
              </a:srgbClr>
            </a:solidFill>
            <a:ln w="57150" cap="sq">
              <a:solidFill>
                <a:srgbClr val="FFFFFF"/>
              </a:solidFill>
              <a:prstDash val="solid"/>
              <a:miter/>
            </a:ln>
          </p:spPr>
        </p:sp>
        <p:sp>
          <p:nvSpPr>
            <p:cNvPr name="TextBox 6" id="6"/>
            <p:cNvSpPr txBox="true"/>
            <p:nvPr/>
          </p:nvSpPr>
          <p:spPr>
            <a:xfrm>
              <a:off x="0" y="-114300"/>
              <a:ext cx="2266425" cy="1703570"/>
            </a:xfrm>
            <a:prstGeom prst="rect">
              <a:avLst/>
            </a:prstGeom>
          </p:spPr>
          <p:txBody>
            <a:bodyPr anchor="ctr" rtlCol="false" tIns="0" lIns="0" bIns="0" rIns="0"/>
            <a:lstStyle/>
            <a:p>
              <a:pPr algn="ctr" marL="0" indent="0" lvl="0">
                <a:lnSpc>
                  <a:spcPts val="8512"/>
                </a:lnSpc>
                <a:spcBef>
                  <a:spcPct val="0"/>
                </a:spcBef>
              </a:pPr>
            </a:p>
          </p:txBody>
        </p:sp>
      </p:grpSp>
      <p:grpSp>
        <p:nvGrpSpPr>
          <p:cNvPr name="Group 7" id="7"/>
          <p:cNvGrpSpPr/>
          <p:nvPr/>
        </p:nvGrpSpPr>
        <p:grpSpPr>
          <a:xfrm rot="0">
            <a:off x="5978882" y="-857883"/>
            <a:ext cx="6472198" cy="6892884"/>
            <a:chOff x="0" y="0"/>
            <a:chExt cx="823476" cy="877001"/>
          </a:xfrm>
        </p:grpSpPr>
        <p:sp>
          <p:nvSpPr>
            <p:cNvPr name="Freeform 8" id="8"/>
            <p:cNvSpPr/>
            <p:nvPr/>
          </p:nvSpPr>
          <p:spPr>
            <a:xfrm flipH="false" flipV="false" rot="0">
              <a:off x="0" y="0"/>
              <a:ext cx="823476" cy="877001"/>
            </a:xfrm>
            <a:custGeom>
              <a:avLst/>
              <a:gdLst/>
              <a:ahLst/>
              <a:cxnLst/>
              <a:rect r="r" b="b" t="t" l="l"/>
              <a:pathLst>
                <a:path h="877001" w="823476">
                  <a:moveTo>
                    <a:pt x="0" y="0"/>
                  </a:moveTo>
                  <a:lnTo>
                    <a:pt x="823476" y="0"/>
                  </a:lnTo>
                  <a:lnTo>
                    <a:pt x="823476" y="877001"/>
                  </a:lnTo>
                  <a:lnTo>
                    <a:pt x="0" y="877001"/>
                  </a:lnTo>
                  <a:close/>
                </a:path>
              </a:pathLst>
            </a:custGeom>
            <a:solidFill>
              <a:srgbClr val="FFCB13">
                <a:alpha val="82745"/>
              </a:srgbClr>
            </a:solidFill>
            <a:ln cap="sq">
              <a:noFill/>
              <a:prstDash val="solid"/>
              <a:miter/>
            </a:ln>
          </p:spPr>
        </p:sp>
        <p:sp>
          <p:nvSpPr>
            <p:cNvPr name="TextBox 9" id="9"/>
            <p:cNvSpPr txBox="true"/>
            <p:nvPr/>
          </p:nvSpPr>
          <p:spPr>
            <a:xfrm>
              <a:off x="0" y="-19050"/>
              <a:ext cx="823476" cy="89605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254466" y="3346212"/>
            <a:ext cx="7839672" cy="5912088"/>
            <a:chOff x="0" y="0"/>
            <a:chExt cx="2064770" cy="1557093"/>
          </a:xfrm>
        </p:grpSpPr>
        <p:sp>
          <p:nvSpPr>
            <p:cNvPr name="Freeform 11" id="11"/>
            <p:cNvSpPr/>
            <p:nvPr/>
          </p:nvSpPr>
          <p:spPr>
            <a:xfrm flipH="false" flipV="false" rot="0">
              <a:off x="0" y="0"/>
              <a:ext cx="2064770" cy="1557093"/>
            </a:xfrm>
            <a:custGeom>
              <a:avLst/>
              <a:gdLst/>
              <a:ahLst/>
              <a:cxnLst/>
              <a:rect r="r" b="b" t="t" l="l"/>
              <a:pathLst>
                <a:path h="1557093" w="2064770">
                  <a:moveTo>
                    <a:pt x="0" y="0"/>
                  </a:moveTo>
                  <a:lnTo>
                    <a:pt x="2064770" y="0"/>
                  </a:lnTo>
                  <a:lnTo>
                    <a:pt x="2064770" y="1557093"/>
                  </a:lnTo>
                  <a:lnTo>
                    <a:pt x="0" y="1557093"/>
                  </a:lnTo>
                  <a:close/>
                </a:path>
              </a:pathLst>
            </a:custGeom>
            <a:solidFill>
              <a:srgbClr val="FFFFFF"/>
            </a:solidFill>
          </p:spPr>
        </p:sp>
        <p:sp>
          <p:nvSpPr>
            <p:cNvPr name="TextBox 12" id="12"/>
            <p:cNvSpPr txBox="true"/>
            <p:nvPr/>
          </p:nvSpPr>
          <p:spPr>
            <a:xfrm>
              <a:off x="0" y="-19050"/>
              <a:ext cx="2064770" cy="1576143"/>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6058592" y="2321825"/>
            <a:ext cx="6312778" cy="703236"/>
          </a:xfrm>
          <a:prstGeom prst="rect">
            <a:avLst/>
          </a:prstGeom>
        </p:spPr>
        <p:txBody>
          <a:bodyPr anchor="t" rtlCol="false" tIns="0" lIns="0" bIns="0" rIns="0">
            <a:spAutoFit/>
          </a:bodyPr>
          <a:lstStyle/>
          <a:p>
            <a:pPr algn="ctr" marL="0" indent="0" lvl="0">
              <a:lnSpc>
                <a:spcPts val="5847"/>
              </a:lnSpc>
              <a:spcBef>
                <a:spcPct val="0"/>
              </a:spcBef>
            </a:pPr>
            <a:r>
              <a:rPr lang="en-US" sz="4237" spc="59">
                <a:solidFill>
                  <a:srgbClr val="FFFFFF"/>
                </a:solidFill>
                <a:latin typeface="Oswald Bold"/>
              </a:rPr>
              <a:t>INTRODUCCIÓN</a:t>
            </a:r>
          </a:p>
        </p:txBody>
      </p:sp>
      <p:sp>
        <p:nvSpPr>
          <p:cNvPr name="TextBox 14" id="14"/>
          <p:cNvSpPr txBox="true"/>
          <p:nvPr/>
        </p:nvSpPr>
        <p:spPr>
          <a:xfrm rot="0">
            <a:off x="5303744" y="3482856"/>
            <a:ext cx="7680512" cy="5619750"/>
          </a:xfrm>
          <a:prstGeom prst="rect">
            <a:avLst/>
          </a:prstGeom>
        </p:spPr>
        <p:txBody>
          <a:bodyPr anchor="t" rtlCol="false" tIns="0" lIns="0" bIns="0" rIns="0">
            <a:spAutoFit/>
          </a:bodyPr>
          <a:lstStyle/>
          <a:p>
            <a:pPr algn="ctr">
              <a:lnSpc>
                <a:spcPts val="3204"/>
              </a:lnSpc>
            </a:pPr>
            <a:r>
              <a:rPr lang="en-US" sz="2670" spc="133">
                <a:solidFill>
                  <a:srgbClr val="000000"/>
                </a:solidFill>
                <a:latin typeface="Roboto"/>
              </a:rPr>
              <a:t>Este proyecto final para el curso de Bases de Datos, impartido en el marco del programa de Ingeniería en Computación de la Universidad Nacional Autónoma de México, representa una integración completa y exhaustiva de todos los temas abordados durante el semestre. </a:t>
            </a:r>
          </a:p>
          <a:p>
            <a:pPr algn="ctr">
              <a:lnSpc>
                <a:spcPts val="3204"/>
              </a:lnSpc>
            </a:pPr>
            <a:r>
              <a:rPr lang="en-US" sz="2670" spc="133">
                <a:solidFill>
                  <a:srgbClr val="000000"/>
                </a:solidFill>
                <a:latin typeface="Roboto"/>
              </a:rPr>
              <a:t>El objetivo del proyecto es diseñar y desarrollar un sistema de gestión para restaurantes que no solo resuelva problemas operativos prácticos sino que también aplique de forma efectiva y comprensiva todas las técnicas y conocimientos aprendidos en el curso.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51358" y="-2244574"/>
            <a:ext cx="18590716" cy="5016182"/>
          </a:xfrm>
          <a:custGeom>
            <a:avLst/>
            <a:gdLst/>
            <a:ahLst/>
            <a:cxnLst/>
            <a:rect r="r" b="b" t="t" l="l"/>
            <a:pathLst>
              <a:path h="5016182" w="18590716">
                <a:moveTo>
                  <a:pt x="0" y="0"/>
                </a:moveTo>
                <a:lnTo>
                  <a:pt x="18590716" y="0"/>
                </a:lnTo>
                <a:lnTo>
                  <a:pt x="18590716" y="5016182"/>
                </a:lnTo>
                <a:lnTo>
                  <a:pt x="0" y="5016182"/>
                </a:lnTo>
                <a:lnTo>
                  <a:pt x="0" y="0"/>
                </a:lnTo>
                <a:close/>
              </a:path>
            </a:pathLst>
          </a:custGeom>
          <a:blipFill>
            <a:blip r:embed="rId2"/>
            <a:stretch>
              <a:fillRect l="0" t="-84788" r="0" b="-81228"/>
            </a:stretch>
          </a:blipFill>
        </p:spPr>
      </p:sp>
      <p:grpSp>
        <p:nvGrpSpPr>
          <p:cNvPr name="Group 3" id="3"/>
          <p:cNvGrpSpPr/>
          <p:nvPr/>
        </p:nvGrpSpPr>
        <p:grpSpPr>
          <a:xfrm rot="0">
            <a:off x="2828078" y="-9517596"/>
            <a:ext cx="4124379" cy="13390023"/>
            <a:chOff x="0" y="0"/>
            <a:chExt cx="1086256" cy="3526590"/>
          </a:xfrm>
        </p:grpSpPr>
        <p:sp>
          <p:nvSpPr>
            <p:cNvPr name="Freeform 4" id="4"/>
            <p:cNvSpPr/>
            <p:nvPr/>
          </p:nvSpPr>
          <p:spPr>
            <a:xfrm flipH="false" flipV="false" rot="0">
              <a:off x="0" y="0"/>
              <a:ext cx="1086256" cy="3526591"/>
            </a:xfrm>
            <a:custGeom>
              <a:avLst/>
              <a:gdLst/>
              <a:ahLst/>
              <a:cxnLst/>
              <a:rect r="r" b="b" t="t" l="l"/>
              <a:pathLst>
                <a:path h="3526591" w="1086256">
                  <a:moveTo>
                    <a:pt x="0" y="0"/>
                  </a:moveTo>
                  <a:lnTo>
                    <a:pt x="1086256" y="0"/>
                  </a:lnTo>
                  <a:lnTo>
                    <a:pt x="1086256" y="3526591"/>
                  </a:lnTo>
                  <a:lnTo>
                    <a:pt x="0" y="3526591"/>
                  </a:lnTo>
                  <a:close/>
                </a:path>
              </a:pathLst>
            </a:custGeom>
            <a:solidFill>
              <a:srgbClr val="FFCB13">
                <a:alpha val="91765"/>
              </a:srgbClr>
            </a:solidFill>
          </p:spPr>
        </p:sp>
        <p:sp>
          <p:nvSpPr>
            <p:cNvPr name="TextBox 5" id="5"/>
            <p:cNvSpPr txBox="true"/>
            <p:nvPr/>
          </p:nvSpPr>
          <p:spPr>
            <a:xfrm>
              <a:off x="0" y="-19050"/>
              <a:ext cx="1086256" cy="354564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112705" y="219397"/>
            <a:ext cx="3555126" cy="1618605"/>
            <a:chOff x="0" y="0"/>
            <a:chExt cx="686553" cy="312579"/>
          </a:xfrm>
        </p:grpSpPr>
        <p:sp>
          <p:nvSpPr>
            <p:cNvPr name="Freeform 7" id="7"/>
            <p:cNvSpPr/>
            <p:nvPr/>
          </p:nvSpPr>
          <p:spPr>
            <a:xfrm flipH="false" flipV="false" rot="0">
              <a:off x="0" y="0"/>
              <a:ext cx="686553" cy="312579"/>
            </a:xfrm>
            <a:custGeom>
              <a:avLst/>
              <a:gdLst/>
              <a:ahLst/>
              <a:cxnLst/>
              <a:rect r="r" b="b" t="t" l="l"/>
              <a:pathLst>
                <a:path h="312579" w="686553">
                  <a:moveTo>
                    <a:pt x="0" y="0"/>
                  </a:moveTo>
                  <a:lnTo>
                    <a:pt x="686553" y="0"/>
                  </a:lnTo>
                  <a:lnTo>
                    <a:pt x="686553" y="312579"/>
                  </a:lnTo>
                  <a:lnTo>
                    <a:pt x="0" y="312579"/>
                  </a:lnTo>
                  <a:close/>
                </a:path>
              </a:pathLst>
            </a:custGeom>
            <a:solidFill>
              <a:srgbClr val="000000">
                <a:alpha val="0"/>
              </a:srgbClr>
            </a:solidFill>
            <a:ln w="66675" cap="sq">
              <a:solidFill>
                <a:srgbClr val="000000"/>
              </a:solidFill>
              <a:prstDash val="solid"/>
              <a:miter/>
            </a:ln>
          </p:spPr>
        </p:sp>
        <p:sp>
          <p:nvSpPr>
            <p:cNvPr name="TextBox 8" id="8"/>
            <p:cNvSpPr txBox="true"/>
            <p:nvPr/>
          </p:nvSpPr>
          <p:spPr>
            <a:xfrm>
              <a:off x="0" y="-76200"/>
              <a:ext cx="686553" cy="388779"/>
            </a:xfrm>
            <a:prstGeom prst="rect">
              <a:avLst/>
            </a:prstGeom>
          </p:spPr>
          <p:txBody>
            <a:bodyPr anchor="ctr" rtlCol="false" tIns="0" lIns="0" bIns="0" rIns="0"/>
            <a:lstStyle/>
            <a:p>
              <a:pPr algn="ctr" marL="0" indent="0" lvl="0">
                <a:lnSpc>
                  <a:spcPts val="6166"/>
                </a:lnSpc>
                <a:spcBef>
                  <a:spcPct val="0"/>
                </a:spcBef>
              </a:pPr>
              <a:r>
                <a:rPr lang="en-US" sz="4468" spc="62">
                  <a:solidFill>
                    <a:srgbClr val="2C2D30"/>
                  </a:solidFill>
                  <a:latin typeface="Oswald"/>
                </a:rPr>
                <a:t>INTRODUCCIÓN</a:t>
              </a:r>
            </a:p>
          </p:txBody>
        </p:sp>
      </p:grpSp>
      <p:sp>
        <p:nvSpPr>
          <p:cNvPr name="AutoShape 9" id="9"/>
          <p:cNvSpPr/>
          <p:nvPr/>
        </p:nvSpPr>
        <p:spPr>
          <a:xfrm flipV="true">
            <a:off x="4729393" y="4177227"/>
            <a:ext cx="0" cy="4768930"/>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9074076" y="4177227"/>
            <a:ext cx="0" cy="476893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008301" y="4293888"/>
            <a:ext cx="3279842" cy="817178"/>
          </a:xfrm>
          <a:prstGeom prst="rect">
            <a:avLst/>
          </a:prstGeom>
        </p:spPr>
        <p:txBody>
          <a:bodyPr anchor="t" rtlCol="false" tIns="0" lIns="0" bIns="0" rIns="0">
            <a:spAutoFit/>
          </a:bodyPr>
          <a:lstStyle/>
          <a:p>
            <a:pPr algn="ctr">
              <a:lnSpc>
                <a:spcPts val="3258"/>
              </a:lnSpc>
            </a:pPr>
            <a:r>
              <a:rPr lang="en-US" sz="2327">
                <a:solidFill>
                  <a:srgbClr val="FFCB13"/>
                </a:solidFill>
                <a:latin typeface="Roboto Bold"/>
              </a:rPr>
              <a:t>ANÁLISIS DE REQUERIMIENTOS</a:t>
            </a:r>
          </a:p>
        </p:txBody>
      </p:sp>
      <p:sp>
        <p:nvSpPr>
          <p:cNvPr name="TextBox 12" id="12"/>
          <p:cNvSpPr txBox="true"/>
          <p:nvPr/>
        </p:nvSpPr>
        <p:spPr>
          <a:xfrm rot="0">
            <a:off x="789986" y="5196418"/>
            <a:ext cx="3777483" cy="3837261"/>
          </a:xfrm>
          <a:prstGeom prst="rect">
            <a:avLst/>
          </a:prstGeom>
        </p:spPr>
        <p:txBody>
          <a:bodyPr anchor="t" rtlCol="false" tIns="0" lIns="0" bIns="0" rIns="0">
            <a:spAutoFit/>
          </a:bodyPr>
          <a:lstStyle/>
          <a:p>
            <a:pPr algn="ctr">
              <a:lnSpc>
                <a:spcPts val="2379"/>
              </a:lnSpc>
            </a:pPr>
            <a:r>
              <a:rPr lang="en-US" sz="1724" spc="168">
                <a:solidFill>
                  <a:srgbClr val="231F20"/>
                </a:solidFill>
                <a:latin typeface="Roboto"/>
              </a:rPr>
              <a:t>El proceso de desarrollo comenzó con un análisis detallado de los requisitos proporcionados por el instructor del curso. Este paso inicial fue fundamental para garantizar que el sistema propuesto abordara de manera adecuada todas las especificaciones funcionales y no funcionales requeridas para la gestión eficaz de un restaurante.</a:t>
            </a:r>
          </a:p>
        </p:txBody>
      </p:sp>
      <p:sp>
        <p:nvSpPr>
          <p:cNvPr name="TextBox 13" id="13"/>
          <p:cNvSpPr txBox="true"/>
          <p:nvPr/>
        </p:nvSpPr>
        <p:spPr>
          <a:xfrm rot="0">
            <a:off x="6015239" y="4161818"/>
            <a:ext cx="1695391" cy="817178"/>
          </a:xfrm>
          <a:prstGeom prst="rect">
            <a:avLst/>
          </a:prstGeom>
        </p:spPr>
        <p:txBody>
          <a:bodyPr anchor="t" rtlCol="false" tIns="0" lIns="0" bIns="0" rIns="0">
            <a:spAutoFit/>
          </a:bodyPr>
          <a:lstStyle/>
          <a:p>
            <a:pPr algn="ctr">
              <a:lnSpc>
                <a:spcPts val="3258"/>
              </a:lnSpc>
            </a:pPr>
            <a:r>
              <a:rPr lang="en-US" sz="2327">
                <a:solidFill>
                  <a:srgbClr val="FFCB13"/>
                </a:solidFill>
                <a:latin typeface="Roboto Bold"/>
              </a:rPr>
              <a:t>MODELADO DE DATOS</a:t>
            </a:r>
          </a:p>
        </p:txBody>
      </p:sp>
      <p:sp>
        <p:nvSpPr>
          <p:cNvPr name="TextBox 14" id="14"/>
          <p:cNvSpPr txBox="true"/>
          <p:nvPr/>
        </p:nvSpPr>
        <p:spPr>
          <a:xfrm rot="0">
            <a:off x="4974193" y="5196418"/>
            <a:ext cx="3777483" cy="3837261"/>
          </a:xfrm>
          <a:prstGeom prst="rect">
            <a:avLst/>
          </a:prstGeom>
        </p:spPr>
        <p:txBody>
          <a:bodyPr anchor="t" rtlCol="false" tIns="0" lIns="0" bIns="0" rIns="0">
            <a:spAutoFit/>
          </a:bodyPr>
          <a:lstStyle/>
          <a:p>
            <a:pPr algn="ctr">
              <a:lnSpc>
                <a:spcPts val="2379"/>
              </a:lnSpc>
            </a:pPr>
            <a:r>
              <a:rPr lang="en-US" sz="1724" spc="168">
                <a:solidFill>
                  <a:srgbClr val="231F20"/>
                </a:solidFill>
                <a:latin typeface="Roboto"/>
              </a:rPr>
              <a:t>A partir de los requisitos establecidos, se diseñó un modelo Entidad-Relación, identificando entidades clave, atributos y las relaciones pertinentes entre ellos. Este modelo no solo facilitó una visualización clara de la estructura de datos necesaria, sino que también sirvió como guía esencial para el desarrollo de fases posteriores del sistema.</a:t>
            </a:r>
          </a:p>
        </p:txBody>
      </p:sp>
      <p:sp>
        <p:nvSpPr>
          <p:cNvPr name="TextBox 15" id="15"/>
          <p:cNvSpPr txBox="true"/>
          <p:nvPr/>
        </p:nvSpPr>
        <p:spPr>
          <a:xfrm rot="0">
            <a:off x="9475952" y="4120077"/>
            <a:ext cx="3469030" cy="817118"/>
          </a:xfrm>
          <a:prstGeom prst="rect">
            <a:avLst/>
          </a:prstGeom>
        </p:spPr>
        <p:txBody>
          <a:bodyPr anchor="t" rtlCol="false" tIns="0" lIns="0" bIns="0" rIns="0">
            <a:spAutoFit/>
          </a:bodyPr>
          <a:lstStyle/>
          <a:p>
            <a:pPr algn="ctr">
              <a:lnSpc>
                <a:spcPts val="3262"/>
              </a:lnSpc>
            </a:pPr>
            <a:r>
              <a:rPr lang="en-US" sz="2330">
                <a:solidFill>
                  <a:srgbClr val="FFCB13"/>
                </a:solidFill>
                <a:latin typeface="Roboto Bold"/>
              </a:rPr>
              <a:t>DESARROLLO DEL MODELO RELACIONAL</a:t>
            </a:r>
          </a:p>
        </p:txBody>
      </p:sp>
      <p:sp>
        <p:nvSpPr>
          <p:cNvPr name="TextBox 16" id="16"/>
          <p:cNvSpPr txBox="true"/>
          <p:nvPr/>
        </p:nvSpPr>
        <p:spPr>
          <a:xfrm rot="0">
            <a:off x="9321726" y="5196418"/>
            <a:ext cx="3777483" cy="4132631"/>
          </a:xfrm>
          <a:prstGeom prst="rect">
            <a:avLst/>
          </a:prstGeom>
        </p:spPr>
        <p:txBody>
          <a:bodyPr anchor="t" rtlCol="false" tIns="0" lIns="0" bIns="0" rIns="0">
            <a:spAutoFit/>
          </a:bodyPr>
          <a:lstStyle/>
          <a:p>
            <a:pPr algn="ctr">
              <a:lnSpc>
                <a:spcPts val="2373"/>
              </a:lnSpc>
            </a:pPr>
            <a:r>
              <a:rPr lang="en-US" sz="1719" spc="168">
                <a:solidFill>
                  <a:srgbClr val="231F20"/>
                </a:solidFill>
                <a:latin typeface="Roboto"/>
              </a:rPr>
              <a:t>El modelo Entidad-Relación se transformó en un modelo relacional, mediante el cual se definieron las tablas, claves primarias, claves foráneas y las relaciones necesarias para la implementación. Este modelo relacional se implementó utilizando pgAdmin, un popular manejador de PostgreSQL, que permitió una gestión eficiente y efectiva de las bases de datos desarrolladas.</a:t>
            </a:r>
          </a:p>
          <a:p>
            <a:pPr algn="ctr">
              <a:lnSpc>
                <a:spcPts val="2373"/>
              </a:lnSpc>
            </a:pPr>
          </a:p>
        </p:txBody>
      </p:sp>
      <p:sp>
        <p:nvSpPr>
          <p:cNvPr name="TextBox 17" id="17"/>
          <p:cNvSpPr txBox="true"/>
          <p:nvPr/>
        </p:nvSpPr>
        <p:spPr>
          <a:xfrm rot="0">
            <a:off x="4032621" y="2095609"/>
            <a:ext cx="1715293" cy="1304373"/>
          </a:xfrm>
          <a:prstGeom prst="rect">
            <a:avLst/>
          </a:prstGeom>
        </p:spPr>
        <p:txBody>
          <a:bodyPr anchor="t" rtlCol="false" tIns="0" lIns="0" bIns="0" rIns="0">
            <a:spAutoFit/>
          </a:bodyPr>
          <a:lstStyle/>
          <a:p>
            <a:pPr algn="ctr">
              <a:lnSpc>
                <a:spcPts val="3483"/>
              </a:lnSpc>
            </a:pPr>
            <a:r>
              <a:rPr lang="en-US" sz="2524" spc="247">
                <a:solidFill>
                  <a:srgbClr val="231F20"/>
                </a:solidFill>
                <a:latin typeface="Roboto"/>
              </a:rPr>
              <a:t>FORMA DE TRABAJO</a:t>
            </a:r>
          </a:p>
        </p:txBody>
      </p:sp>
      <p:sp>
        <p:nvSpPr>
          <p:cNvPr name="AutoShape 18" id="18"/>
          <p:cNvSpPr/>
          <p:nvPr/>
        </p:nvSpPr>
        <p:spPr>
          <a:xfrm flipV="true">
            <a:off x="13412266" y="4177227"/>
            <a:ext cx="0" cy="4768930"/>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13577657" y="4161818"/>
            <a:ext cx="3469030" cy="817118"/>
          </a:xfrm>
          <a:prstGeom prst="rect">
            <a:avLst/>
          </a:prstGeom>
        </p:spPr>
        <p:txBody>
          <a:bodyPr anchor="t" rtlCol="false" tIns="0" lIns="0" bIns="0" rIns="0">
            <a:spAutoFit/>
          </a:bodyPr>
          <a:lstStyle/>
          <a:p>
            <a:pPr algn="ctr">
              <a:lnSpc>
                <a:spcPts val="3262"/>
              </a:lnSpc>
            </a:pPr>
            <a:r>
              <a:rPr lang="en-US" sz="2330">
                <a:solidFill>
                  <a:srgbClr val="FFCB13"/>
                </a:solidFill>
                <a:latin typeface="Roboto Bold"/>
              </a:rPr>
              <a:t>MPLEMENTACIÓN Y VISUALIZACIÓN</a:t>
            </a:r>
          </a:p>
        </p:txBody>
      </p:sp>
      <p:sp>
        <p:nvSpPr>
          <p:cNvPr name="TextBox 20" id="20"/>
          <p:cNvSpPr txBox="true"/>
          <p:nvPr/>
        </p:nvSpPr>
        <p:spPr>
          <a:xfrm rot="0">
            <a:off x="13577657" y="5196418"/>
            <a:ext cx="3777483" cy="4132631"/>
          </a:xfrm>
          <a:prstGeom prst="rect">
            <a:avLst/>
          </a:prstGeom>
        </p:spPr>
        <p:txBody>
          <a:bodyPr anchor="t" rtlCol="false" tIns="0" lIns="0" bIns="0" rIns="0">
            <a:spAutoFit/>
          </a:bodyPr>
          <a:lstStyle/>
          <a:p>
            <a:pPr algn="ctr">
              <a:lnSpc>
                <a:spcPts val="2373"/>
              </a:lnSpc>
            </a:pPr>
            <a:r>
              <a:rPr lang="en-US" sz="1719" spc="168">
                <a:solidFill>
                  <a:srgbClr val="231F20"/>
                </a:solidFill>
                <a:latin typeface="Roboto"/>
              </a:rPr>
              <a:t>La implementación final del sistema se realizó en PostgreSQL a través de pgAdmin, asegurando una integración efectiva y robusta de las bases de datos. Además, se desarrolló una interfaz gráfica de usuario para que los usuarios finales pudieran interactuar fácilmente con el sistema, facilitando operaciones diarias y la toma de decisiones informadas en el restaurante.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797489" y="-2081551"/>
            <a:ext cx="4124379" cy="13390023"/>
            <a:chOff x="0" y="0"/>
            <a:chExt cx="1086256" cy="3526590"/>
          </a:xfrm>
        </p:grpSpPr>
        <p:sp>
          <p:nvSpPr>
            <p:cNvPr name="Freeform 4" id="4"/>
            <p:cNvSpPr/>
            <p:nvPr/>
          </p:nvSpPr>
          <p:spPr>
            <a:xfrm flipH="false" flipV="false" rot="0">
              <a:off x="0" y="0"/>
              <a:ext cx="1086256" cy="3526591"/>
            </a:xfrm>
            <a:custGeom>
              <a:avLst/>
              <a:gdLst/>
              <a:ahLst/>
              <a:cxnLst/>
              <a:rect r="r" b="b" t="t" l="l"/>
              <a:pathLst>
                <a:path h="3526591" w="1086256">
                  <a:moveTo>
                    <a:pt x="0" y="0"/>
                  </a:moveTo>
                  <a:lnTo>
                    <a:pt x="1086256" y="0"/>
                  </a:lnTo>
                  <a:lnTo>
                    <a:pt x="1086256" y="3526591"/>
                  </a:lnTo>
                  <a:lnTo>
                    <a:pt x="0" y="3526591"/>
                  </a:lnTo>
                  <a:close/>
                </a:path>
              </a:pathLst>
            </a:custGeom>
            <a:solidFill>
              <a:srgbClr val="FFCB13">
                <a:alpha val="80784"/>
              </a:srgbClr>
            </a:solidFill>
          </p:spPr>
        </p:sp>
        <p:sp>
          <p:nvSpPr>
            <p:cNvPr name="TextBox 5" id="5"/>
            <p:cNvSpPr txBox="true"/>
            <p:nvPr/>
          </p:nvSpPr>
          <p:spPr>
            <a:xfrm>
              <a:off x="0" y="-19050"/>
              <a:ext cx="1086256" cy="354564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050435" y="226220"/>
            <a:ext cx="9311974" cy="4137491"/>
            <a:chOff x="0" y="0"/>
            <a:chExt cx="1798294" cy="799017"/>
          </a:xfrm>
        </p:grpSpPr>
        <p:sp>
          <p:nvSpPr>
            <p:cNvPr name="Freeform 7" id="7"/>
            <p:cNvSpPr/>
            <p:nvPr/>
          </p:nvSpPr>
          <p:spPr>
            <a:xfrm flipH="false" flipV="false" rot="0">
              <a:off x="0" y="0"/>
              <a:ext cx="1798294" cy="799017"/>
            </a:xfrm>
            <a:custGeom>
              <a:avLst/>
              <a:gdLst/>
              <a:ahLst/>
              <a:cxnLst/>
              <a:rect r="r" b="b" t="t" l="l"/>
              <a:pathLst>
                <a:path h="799017" w="1798294">
                  <a:moveTo>
                    <a:pt x="0" y="0"/>
                  </a:moveTo>
                  <a:lnTo>
                    <a:pt x="1798294" y="0"/>
                  </a:lnTo>
                  <a:lnTo>
                    <a:pt x="1798294" y="799017"/>
                  </a:lnTo>
                  <a:lnTo>
                    <a:pt x="0" y="799017"/>
                  </a:lnTo>
                  <a:close/>
                </a:path>
              </a:pathLst>
            </a:custGeom>
            <a:solidFill>
              <a:srgbClr val="000000">
                <a:alpha val="0"/>
              </a:srgbClr>
            </a:solidFill>
            <a:ln w="66675" cap="sq">
              <a:solidFill>
                <a:srgbClr val="FFFFFF"/>
              </a:solidFill>
              <a:prstDash val="solid"/>
              <a:miter/>
            </a:ln>
          </p:spPr>
        </p:sp>
        <p:sp>
          <p:nvSpPr>
            <p:cNvPr name="TextBox 8" id="8"/>
            <p:cNvSpPr txBox="true"/>
            <p:nvPr/>
          </p:nvSpPr>
          <p:spPr>
            <a:xfrm>
              <a:off x="0" y="-114300"/>
              <a:ext cx="1798294" cy="913317"/>
            </a:xfrm>
            <a:prstGeom prst="rect">
              <a:avLst/>
            </a:prstGeom>
          </p:spPr>
          <p:txBody>
            <a:bodyPr anchor="ctr" rtlCol="false" tIns="0" lIns="0" bIns="0" rIns="0"/>
            <a:lstStyle/>
            <a:p>
              <a:pPr algn="ctr" marL="0" indent="0" lvl="0">
                <a:lnSpc>
                  <a:spcPts val="8512"/>
                </a:lnSpc>
                <a:spcBef>
                  <a:spcPct val="0"/>
                </a:spcBef>
              </a:pPr>
              <a:r>
                <a:rPr lang="en-US" sz="6168" spc="86">
                  <a:solidFill>
                    <a:srgbClr val="FFFFFF"/>
                  </a:solidFill>
                  <a:latin typeface="Oswald"/>
                </a:rPr>
                <a:t>EL ANALISIS DE REQUERIMIENTROS</a:t>
              </a:r>
            </a:p>
          </p:txBody>
        </p:sp>
      </p:grpSp>
      <p:grpSp>
        <p:nvGrpSpPr>
          <p:cNvPr name="Group 9" id="9"/>
          <p:cNvGrpSpPr/>
          <p:nvPr/>
        </p:nvGrpSpPr>
        <p:grpSpPr>
          <a:xfrm rot="0">
            <a:off x="1028700" y="3368090"/>
            <a:ext cx="16230600" cy="6188733"/>
            <a:chOff x="0" y="0"/>
            <a:chExt cx="4274726" cy="1629954"/>
          </a:xfrm>
        </p:grpSpPr>
        <p:sp>
          <p:nvSpPr>
            <p:cNvPr name="Freeform 10" id="10"/>
            <p:cNvSpPr/>
            <p:nvPr/>
          </p:nvSpPr>
          <p:spPr>
            <a:xfrm flipH="false" flipV="false" rot="0">
              <a:off x="0" y="0"/>
              <a:ext cx="4274726" cy="1629954"/>
            </a:xfrm>
            <a:custGeom>
              <a:avLst/>
              <a:gdLst/>
              <a:ahLst/>
              <a:cxnLst/>
              <a:rect r="r" b="b" t="t" l="l"/>
              <a:pathLst>
                <a:path h="1629954" w="4274726">
                  <a:moveTo>
                    <a:pt x="0" y="0"/>
                  </a:moveTo>
                  <a:lnTo>
                    <a:pt x="4274726" y="0"/>
                  </a:lnTo>
                  <a:lnTo>
                    <a:pt x="4274726" y="1629954"/>
                  </a:lnTo>
                  <a:lnTo>
                    <a:pt x="0" y="1629954"/>
                  </a:lnTo>
                  <a:close/>
                </a:path>
              </a:pathLst>
            </a:custGeom>
            <a:solidFill>
              <a:srgbClr val="FFFFFF"/>
            </a:solidFill>
          </p:spPr>
        </p:sp>
        <p:sp>
          <p:nvSpPr>
            <p:cNvPr name="TextBox 11" id="11"/>
            <p:cNvSpPr txBox="true"/>
            <p:nvPr/>
          </p:nvSpPr>
          <p:spPr>
            <a:xfrm>
              <a:off x="0" y="-19050"/>
              <a:ext cx="4274726" cy="164900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343623" y="4635148"/>
            <a:ext cx="15600754" cy="508352"/>
          </a:xfrm>
          <a:prstGeom prst="rect">
            <a:avLst/>
          </a:prstGeom>
        </p:spPr>
        <p:txBody>
          <a:bodyPr anchor="t" rtlCol="false" tIns="0" lIns="0" bIns="0" rIns="0">
            <a:spAutoFit/>
          </a:bodyPr>
          <a:lstStyle/>
          <a:p>
            <a:pPr algn="ctr">
              <a:lnSpc>
                <a:spcPts val="4005"/>
              </a:lnSpc>
            </a:pPr>
            <a:r>
              <a:rPr lang="en-US" sz="2861">
                <a:solidFill>
                  <a:srgbClr val="FFCB13"/>
                </a:solidFill>
                <a:latin typeface="Roboto Bold"/>
              </a:rPr>
              <a:t>PARTE 1 : DATOS ESENCIALES Y ESTRUCTURA DEL SISTEMA</a:t>
            </a:r>
          </a:p>
        </p:txBody>
      </p:sp>
      <p:sp>
        <p:nvSpPr>
          <p:cNvPr name="TextBox 13" id="13"/>
          <p:cNvSpPr txBox="true"/>
          <p:nvPr/>
        </p:nvSpPr>
        <p:spPr>
          <a:xfrm rot="0">
            <a:off x="1350588" y="3536722"/>
            <a:ext cx="15600754" cy="1076738"/>
          </a:xfrm>
          <a:prstGeom prst="rect">
            <a:avLst/>
          </a:prstGeom>
        </p:spPr>
        <p:txBody>
          <a:bodyPr anchor="t" rtlCol="false" tIns="0" lIns="0" bIns="0" rIns="0">
            <a:spAutoFit/>
          </a:bodyPr>
          <a:lstStyle/>
          <a:p>
            <a:pPr algn="l">
              <a:lnSpc>
                <a:spcPts val="2850"/>
              </a:lnSpc>
            </a:pPr>
            <a:r>
              <a:rPr lang="en-US" sz="2065" spc="202">
                <a:solidFill>
                  <a:srgbClr val="231F20"/>
                </a:solidFill>
                <a:latin typeface="Roboto"/>
              </a:rPr>
              <a:t>El proyecto comenzó con una fase crítica de análisis, esencial para asegurar el éxito del diseño y la funcionalidad del sistema. Este proceso se inició con la lectura detallada de la documentación de requerimientos proporcionada por el instructor, que se dividió en dos partes principales:</a:t>
            </a:r>
          </a:p>
        </p:txBody>
      </p:sp>
      <p:sp>
        <p:nvSpPr>
          <p:cNvPr name="TextBox 14" id="14"/>
          <p:cNvSpPr txBox="true"/>
          <p:nvPr/>
        </p:nvSpPr>
        <p:spPr>
          <a:xfrm rot="0">
            <a:off x="1350588" y="5066462"/>
            <a:ext cx="15600754" cy="1076738"/>
          </a:xfrm>
          <a:prstGeom prst="rect">
            <a:avLst/>
          </a:prstGeom>
        </p:spPr>
        <p:txBody>
          <a:bodyPr anchor="t" rtlCol="false" tIns="0" lIns="0" bIns="0" rIns="0">
            <a:spAutoFit/>
          </a:bodyPr>
          <a:lstStyle/>
          <a:p>
            <a:pPr algn="l">
              <a:lnSpc>
                <a:spcPts val="2850"/>
              </a:lnSpc>
            </a:pPr>
            <a:r>
              <a:rPr lang="en-US" sz="2065" spc="202">
                <a:solidFill>
                  <a:srgbClr val="231F20"/>
                </a:solidFill>
                <a:latin typeface="Roboto"/>
              </a:rPr>
              <a:t>El proyecto comenzó con una fase crítica de análisis, esencial para asegurar el éxito del diseño y la funcionalidad del sistema. Este proceso se inició con la lectura detallada de la documentación de requerimientos proporcionada por el instructor, que se dividió en dos partes principales:</a:t>
            </a:r>
          </a:p>
        </p:txBody>
      </p:sp>
      <p:sp>
        <p:nvSpPr>
          <p:cNvPr name="TextBox 15" id="15"/>
          <p:cNvSpPr txBox="true"/>
          <p:nvPr/>
        </p:nvSpPr>
        <p:spPr>
          <a:xfrm rot="0">
            <a:off x="1343623" y="6296438"/>
            <a:ext cx="15600754" cy="508352"/>
          </a:xfrm>
          <a:prstGeom prst="rect">
            <a:avLst/>
          </a:prstGeom>
        </p:spPr>
        <p:txBody>
          <a:bodyPr anchor="t" rtlCol="false" tIns="0" lIns="0" bIns="0" rIns="0">
            <a:spAutoFit/>
          </a:bodyPr>
          <a:lstStyle/>
          <a:p>
            <a:pPr algn="ctr">
              <a:lnSpc>
                <a:spcPts val="4005"/>
              </a:lnSpc>
            </a:pPr>
            <a:r>
              <a:rPr lang="en-US" sz="2861">
                <a:solidFill>
                  <a:srgbClr val="FFCB13"/>
                </a:solidFill>
                <a:latin typeface="Roboto Bold"/>
              </a:rPr>
              <a:t>PARTE 2: IMPLEMENTACIÓN Y FUNCIONALIDADES INTERACTIVAS</a:t>
            </a:r>
          </a:p>
        </p:txBody>
      </p:sp>
      <p:sp>
        <p:nvSpPr>
          <p:cNvPr name="TextBox 16" id="16"/>
          <p:cNvSpPr txBox="true"/>
          <p:nvPr/>
        </p:nvSpPr>
        <p:spPr>
          <a:xfrm rot="0">
            <a:off x="1343623" y="6861941"/>
            <a:ext cx="15600754" cy="2524538"/>
          </a:xfrm>
          <a:prstGeom prst="rect">
            <a:avLst/>
          </a:prstGeom>
        </p:spPr>
        <p:txBody>
          <a:bodyPr anchor="t" rtlCol="false" tIns="0" lIns="0" bIns="0" rIns="0">
            <a:spAutoFit/>
          </a:bodyPr>
          <a:lstStyle/>
          <a:p>
            <a:pPr algn="l">
              <a:lnSpc>
                <a:spcPts val="2850"/>
              </a:lnSpc>
            </a:pPr>
            <a:r>
              <a:rPr lang="en-US" sz="2065" spc="202">
                <a:solidFill>
                  <a:srgbClr val="231F20"/>
                </a:solidFill>
                <a:latin typeface="Roboto"/>
              </a:rPr>
              <a:t>La segunda hoja del documento proporcionó directrices para la implementación y el desarrollo de interfaces que facilitarían la interacción con la base de datos diseñada. Se destacaron los requerimientos para la creación de una aplicación móvil o web que permitiera consultar información general de los empleados, incluyendo fotos y detalles personales. Además, se propuso el desarrollo de un dashboard para visualizar datos clave como ingresos mensuales, estado de inventario de platillos y análisis de las horas de mayor actividad. Este conjunto de herramientas estaría diseñado para mejorar la eficiencia operativa y proporcionar insights valiosos a través de interfaces intuitivas y accesibles.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4264725" y="0"/>
            <a:ext cx="9758549" cy="10287000"/>
            <a:chOff x="0" y="0"/>
            <a:chExt cx="2570153" cy="2709333"/>
          </a:xfrm>
        </p:grpSpPr>
        <p:sp>
          <p:nvSpPr>
            <p:cNvPr name="Freeform 4" id="4"/>
            <p:cNvSpPr/>
            <p:nvPr/>
          </p:nvSpPr>
          <p:spPr>
            <a:xfrm flipH="false" flipV="false" rot="0">
              <a:off x="0" y="0"/>
              <a:ext cx="2570153" cy="2709333"/>
            </a:xfrm>
            <a:custGeom>
              <a:avLst/>
              <a:gdLst/>
              <a:ahLst/>
              <a:cxnLst/>
              <a:rect r="r" b="b" t="t" l="l"/>
              <a:pathLst>
                <a:path h="2709333" w="2570153">
                  <a:moveTo>
                    <a:pt x="0" y="0"/>
                  </a:moveTo>
                  <a:lnTo>
                    <a:pt x="2570153" y="0"/>
                  </a:lnTo>
                  <a:lnTo>
                    <a:pt x="2570153" y="2709333"/>
                  </a:lnTo>
                  <a:lnTo>
                    <a:pt x="0" y="2709333"/>
                  </a:lnTo>
                  <a:close/>
                </a:path>
              </a:pathLst>
            </a:custGeom>
            <a:solidFill>
              <a:srgbClr val="000000">
                <a:alpha val="70980"/>
              </a:srgbClr>
            </a:solidFill>
          </p:spPr>
        </p:sp>
        <p:sp>
          <p:nvSpPr>
            <p:cNvPr name="TextBox 5" id="5"/>
            <p:cNvSpPr txBox="true"/>
            <p:nvPr/>
          </p:nvSpPr>
          <p:spPr>
            <a:xfrm>
              <a:off x="0" y="-19050"/>
              <a:ext cx="2570153" cy="272838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25663" y="923925"/>
            <a:ext cx="18062337" cy="1048663"/>
          </a:xfrm>
          <a:prstGeom prst="rect">
            <a:avLst/>
          </a:prstGeom>
        </p:spPr>
        <p:txBody>
          <a:bodyPr anchor="t" rtlCol="false" tIns="0" lIns="0" bIns="0" rIns="0">
            <a:spAutoFit/>
          </a:bodyPr>
          <a:lstStyle/>
          <a:p>
            <a:pPr algn="ctr" marL="0" indent="0" lvl="0">
              <a:lnSpc>
                <a:spcPts val="8569"/>
              </a:lnSpc>
              <a:spcBef>
                <a:spcPct val="0"/>
              </a:spcBef>
            </a:pPr>
            <a:r>
              <a:rPr lang="en-US" sz="6210" spc="86">
                <a:solidFill>
                  <a:srgbClr val="FEFFFF"/>
                </a:solidFill>
                <a:latin typeface="Oswald"/>
              </a:rPr>
              <a:t>DIAGRAMA ENTIDAD RELACIÓN </a:t>
            </a:r>
          </a:p>
        </p:txBody>
      </p:sp>
      <p:grpSp>
        <p:nvGrpSpPr>
          <p:cNvPr name="Group 7" id="7"/>
          <p:cNvGrpSpPr/>
          <p:nvPr/>
        </p:nvGrpSpPr>
        <p:grpSpPr>
          <a:xfrm rot="0">
            <a:off x="3750640" y="0"/>
            <a:ext cx="305839" cy="10287000"/>
            <a:chOff x="0" y="0"/>
            <a:chExt cx="80550" cy="2709333"/>
          </a:xfrm>
        </p:grpSpPr>
        <p:sp>
          <p:nvSpPr>
            <p:cNvPr name="Freeform 8" id="8"/>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9" id="9"/>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4232825" y="-104775"/>
            <a:ext cx="305839" cy="10287000"/>
            <a:chOff x="0" y="0"/>
            <a:chExt cx="80550" cy="2709333"/>
          </a:xfrm>
        </p:grpSpPr>
        <p:sp>
          <p:nvSpPr>
            <p:cNvPr name="Freeform 11" id="11"/>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12" id="12"/>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25663" y="2733944"/>
            <a:ext cx="7747665" cy="7022939"/>
          </a:xfrm>
          <a:custGeom>
            <a:avLst/>
            <a:gdLst/>
            <a:ahLst/>
            <a:cxnLst/>
            <a:rect r="r" b="b" t="t" l="l"/>
            <a:pathLst>
              <a:path h="7022939" w="7747665">
                <a:moveTo>
                  <a:pt x="0" y="0"/>
                </a:moveTo>
                <a:lnTo>
                  <a:pt x="7747666" y="0"/>
                </a:lnTo>
                <a:lnTo>
                  <a:pt x="7747666" y="7022939"/>
                </a:lnTo>
                <a:lnTo>
                  <a:pt x="0" y="7022939"/>
                </a:lnTo>
                <a:lnTo>
                  <a:pt x="0" y="0"/>
                </a:lnTo>
                <a:close/>
              </a:path>
            </a:pathLst>
          </a:custGeom>
          <a:blipFill>
            <a:blip r:embed="rId3"/>
            <a:stretch>
              <a:fillRect l="0" t="0" r="0" b="0"/>
            </a:stretch>
          </a:blipFill>
        </p:spPr>
      </p:sp>
      <p:sp>
        <p:nvSpPr>
          <p:cNvPr name="Freeform 14" id="14"/>
          <p:cNvSpPr/>
          <p:nvPr/>
        </p:nvSpPr>
        <p:spPr>
          <a:xfrm flipH="false" flipV="false" rot="0">
            <a:off x="10001661" y="3959006"/>
            <a:ext cx="7789165" cy="4339503"/>
          </a:xfrm>
          <a:custGeom>
            <a:avLst/>
            <a:gdLst/>
            <a:ahLst/>
            <a:cxnLst/>
            <a:rect r="r" b="b" t="t" l="l"/>
            <a:pathLst>
              <a:path h="4339503" w="7789165">
                <a:moveTo>
                  <a:pt x="0" y="0"/>
                </a:moveTo>
                <a:lnTo>
                  <a:pt x="7789164" y="0"/>
                </a:lnTo>
                <a:lnTo>
                  <a:pt x="7789164" y="4339503"/>
                </a:lnTo>
                <a:lnTo>
                  <a:pt x="0" y="4339503"/>
                </a:lnTo>
                <a:lnTo>
                  <a:pt x="0" y="0"/>
                </a:lnTo>
                <a:close/>
              </a:path>
            </a:pathLst>
          </a:custGeom>
          <a:blipFill>
            <a:blip r:embed="rId4"/>
            <a:stretch>
              <a:fillRect l="0" t="0" r="0" b="0"/>
            </a:stretch>
          </a:blipFill>
        </p:spPr>
      </p:sp>
      <p:sp>
        <p:nvSpPr>
          <p:cNvPr name="Freeform 15" id="15"/>
          <p:cNvSpPr/>
          <p:nvPr/>
        </p:nvSpPr>
        <p:spPr>
          <a:xfrm flipH="false" flipV="false" rot="0">
            <a:off x="7547827" y="7846330"/>
            <a:ext cx="2989357" cy="1728919"/>
          </a:xfrm>
          <a:custGeom>
            <a:avLst/>
            <a:gdLst/>
            <a:ahLst/>
            <a:cxnLst/>
            <a:rect r="r" b="b" t="t" l="l"/>
            <a:pathLst>
              <a:path h="1728919" w="2989357">
                <a:moveTo>
                  <a:pt x="0" y="0"/>
                </a:moveTo>
                <a:lnTo>
                  <a:pt x="2989358" y="0"/>
                </a:lnTo>
                <a:lnTo>
                  <a:pt x="2989358" y="1728920"/>
                </a:lnTo>
                <a:lnTo>
                  <a:pt x="0" y="172892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4264725" y="80224"/>
            <a:ext cx="9758549" cy="10287000"/>
            <a:chOff x="0" y="0"/>
            <a:chExt cx="2570153" cy="2709333"/>
          </a:xfrm>
        </p:grpSpPr>
        <p:sp>
          <p:nvSpPr>
            <p:cNvPr name="Freeform 4" id="4"/>
            <p:cNvSpPr/>
            <p:nvPr/>
          </p:nvSpPr>
          <p:spPr>
            <a:xfrm flipH="false" flipV="false" rot="0">
              <a:off x="0" y="0"/>
              <a:ext cx="2570153" cy="2709333"/>
            </a:xfrm>
            <a:custGeom>
              <a:avLst/>
              <a:gdLst/>
              <a:ahLst/>
              <a:cxnLst/>
              <a:rect r="r" b="b" t="t" l="l"/>
              <a:pathLst>
                <a:path h="2709333" w="2570153">
                  <a:moveTo>
                    <a:pt x="0" y="0"/>
                  </a:moveTo>
                  <a:lnTo>
                    <a:pt x="2570153" y="0"/>
                  </a:lnTo>
                  <a:lnTo>
                    <a:pt x="2570153" y="2709333"/>
                  </a:lnTo>
                  <a:lnTo>
                    <a:pt x="0" y="2709333"/>
                  </a:lnTo>
                  <a:close/>
                </a:path>
              </a:pathLst>
            </a:custGeom>
            <a:solidFill>
              <a:srgbClr val="000000">
                <a:alpha val="70980"/>
              </a:srgbClr>
            </a:solidFill>
          </p:spPr>
        </p:sp>
        <p:sp>
          <p:nvSpPr>
            <p:cNvPr name="TextBox 5" id="5"/>
            <p:cNvSpPr txBox="true"/>
            <p:nvPr/>
          </p:nvSpPr>
          <p:spPr>
            <a:xfrm>
              <a:off x="0" y="-19050"/>
              <a:ext cx="2570153" cy="272838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750640" y="0"/>
            <a:ext cx="305839" cy="10287000"/>
            <a:chOff x="0" y="0"/>
            <a:chExt cx="80550" cy="2709333"/>
          </a:xfrm>
        </p:grpSpPr>
        <p:sp>
          <p:nvSpPr>
            <p:cNvPr name="Freeform 7" id="7"/>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8" id="8"/>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4232825" y="-104775"/>
            <a:ext cx="305839" cy="10287000"/>
            <a:chOff x="0" y="0"/>
            <a:chExt cx="80550" cy="2709333"/>
          </a:xfrm>
        </p:grpSpPr>
        <p:sp>
          <p:nvSpPr>
            <p:cNvPr name="Freeform 10" id="10"/>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11" id="11"/>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816346" y="1656908"/>
            <a:ext cx="5107954" cy="7901902"/>
          </a:xfrm>
          <a:custGeom>
            <a:avLst/>
            <a:gdLst/>
            <a:ahLst/>
            <a:cxnLst/>
            <a:rect r="r" b="b" t="t" l="l"/>
            <a:pathLst>
              <a:path h="7901902" w="5107954">
                <a:moveTo>
                  <a:pt x="0" y="0"/>
                </a:moveTo>
                <a:lnTo>
                  <a:pt x="5107954" y="0"/>
                </a:lnTo>
                <a:lnTo>
                  <a:pt x="5107954" y="7901902"/>
                </a:lnTo>
                <a:lnTo>
                  <a:pt x="0" y="7901902"/>
                </a:lnTo>
                <a:lnTo>
                  <a:pt x="0" y="0"/>
                </a:lnTo>
                <a:close/>
              </a:path>
            </a:pathLst>
          </a:custGeom>
          <a:blipFill>
            <a:blip r:embed="rId3"/>
            <a:stretch>
              <a:fillRect l="0" t="0" r="0" b="0"/>
            </a:stretch>
          </a:blipFill>
        </p:spPr>
      </p:sp>
      <p:sp>
        <p:nvSpPr>
          <p:cNvPr name="Freeform 13" id="13"/>
          <p:cNvSpPr/>
          <p:nvPr/>
        </p:nvSpPr>
        <p:spPr>
          <a:xfrm flipH="false" flipV="false" rot="0">
            <a:off x="6137142" y="3846015"/>
            <a:ext cx="5107731" cy="2876351"/>
          </a:xfrm>
          <a:custGeom>
            <a:avLst/>
            <a:gdLst/>
            <a:ahLst/>
            <a:cxnLst/>
            <a:rect r="r" b="b" t="t" l="l"/>
            <a:pathLst>
              <a:path h="2876351" w="5107731">
                <a:moveTo>
                  <a:pt x="0" y="0"/>
                </a:moveTo>
                <a:lnTo>
                  <a:pt x="5107731" y="0"/>
                </a:lnTo>
                <a:lnTo>
                  <a:pt x="5107731" y="2876351"/>
                </a:lnTo>
                <a:lnTo>
                  <a:pt x="0" y="2876351"/>
                </a:lnTo>
                <a:lnTo>
                  <a:pt x="0" y="0"/>
                </a:lnTo>
                <a:close/>
              </a:path>
            </a:pathLst>
          </a:custGeom>
          <a:blipFill>
            <a:blip r:embed="rId4"/>
            <a:stretch>
              <a:fillRect l="0" t="0" r="-3268" b="0"/>
            </a:stretch>
          </a:blipFill>
        </p:spPr>
      </p:sp>
      <p:sp>
        <p:nvSpPr>
          <p:cNvPr name="Freeform 14" id="14"/>
          <p:cNvSpPr/>
          <p:nvPr/>
        </p:nvSpPr>
        <p:spPr>
          <a:xfrm flipH="false" flipV="false" rot="0">
            <a:off x="10103516" y="80224"/>
            <a:ext cx="5741610" cy="5063276"/>
          </a:xfrm>
          <a:custGeom>
            <a:avLst/>
            <a:gdLst/>
            <a:ahLst/>
            <a:cxnLst/>
            <a:rect r="r" b="b" t="t" l="l"/>
            <a:pathLst>
              <a:path h="5063276" w="5741610">
                <a:moveTo>
                  <a:pt x="0" y="0"/>
                </a:moveTo>
                <a:lnTo>
                  <a:pt x="5741610" y="0"/>
                </a:lnTo>
                <a:lnTo>
                  <a:pt x="5741610" y="5063276"/>
                </a:lnTo>
                <a:lnTo>
                  <a:pt x="0" y="5063276"/>
                </a:lnTo>
                <a:lnTo>
                  <a:pt x="0" y="0"/>
                </a:lnTo>
                <a:close/>
              </a:path>
            </a:pathLst>
          </a:custGeom>
          <a:blipFill>
            <a:blip r:embed="rId5"/>
            <a:stretch>
              <a:fillRect l="0" t="0" r="0" b="0"/>
            </a:stretch>
          </a:blipFill>
        </p:spPr>
      </p:sp>
      <p:sp>
        <p:nvSpPr>
          <p:cNvPr name="Freeform 15" id="15"/>
          <p:cNvSpPr/>
          <p:nvPr/>
        </p:nvSpPr>
        <p:spPr>
          <a:xfrm flipH="false" flipV="false" rot="0">
            <a:off x="6708146" y="6608213"/>
            <a:ext cx="3395370" cy="1718516"/>
          </a:xfrm>
          <a:custGeom>
            <a:avLst/>
            <a:gdLst/>
            <a:ahLst/>
            <a:cxnLst/>
            <a:rect r="r" b="b" t="t" l="l"/>
            <a:pathLst>
              <a:path h="1718516" w="3395370">
                <a:moveTo>
                  <a:pt x="0" y="0"/>
                </a:moveTo>
                <a:lnTo>
                  <a:pt x="3395370" y="0"/>
                </a:lnTo>
                <a:lnTo>
                  <a:pt x="3395370" y="1718516"/>
                </a:lnTo>
                <a:lnTo>
                  <a:pt x="0" y="1718516"/>
                </a:lnTo>
                <a:lnTo>
                  <a:pt x="0" y="0"/>
                </a:lnTo>
                <a:close/>
              </a:path>
            </a:pathLst>
          </a:custGeom>
          <a:blipFill>
            <a:blip r:embed="rId6"/>
            <a:stretch>
              <a:fillRect l="0" t="0" r="0" b="0"/>
            </a:stretch>
          </a:blipFill>
        </p:spPr>
      </p:sp>
      <p:sp>
        <p:nvSpPr>
          <p:cNvPr name="Freeform 16" id="16"/>
          <p:cNvSpPr/>
          <p:nvPr/>
        </p:nvSpPr>
        <p:spPr>
          <a:xfrm flipH="false" flipV="false" rot="0">
            <a:off x="10103516" y="6608213"/>
            <a:ext cx="6718351" cy="3415279"/>
          </a:xfrm>
          <a:custGeom>
            <a:avLst/>
            <a:gdLst/>
            <a:ahLst/>
            <a:cxnLst/>
            <a:rect r="r" b="b" t="t" l="l"/>
            <a:pathLst>
              <a:path h="3415279" w="6718351">
                <a:moveTo>
                  <a:pt x="0" y="0"/>
                </a:moveTo>
                <a:lnTo>
                  <a:pt x="6718351" y="0"/>
                </a:lnTo>
                <a:lnTo>
                  <a:pt x="6718351" y="3415279"/>
                </a:lnTo>
                <a:lnTo>
                  <a:pt x="0" y="3415279"/>
                </a:lnTo>
                <a:lnTo>
                  <a:pt x="0" y="0"/>
                </a:lnTo>
                <a:close/>
              </a:path>
            </a:pathLst>
          </a:custGeom>
          <a:blipFill>
            <a:blip r:embed="rId7"/>
            <a:stretch>
              <a:fillRect l="0" t="0" r="0" b="0"/>
            </a:stretch>
          </a:blipFill>
        </p:spPr>
      </p:sp>
      <p:sp>
        <p:nvSpPr>
          <p:cNvPr name="AutoShape 17" id="17"/>
          <p:cNvSpPr/>
          <p:nvPr/>
        </p:nvSpPr>
        <p:spPr>
          <a:xfrm flipV="true">
            <a:off x="6346682" y="1656908"/>
            <a:ext cx="4482303" cy="2189107"/>
          </a:xfrm>
          <a:prstGeom prst="line">
            <a:avLst/>
          </a:prstGeom>
          <a:ln cap="flat" w="38100">
            <a:solidFill>
              <a:srgbClr val="FF3131"/>
            </a:solidFill>
            <a:prstDash val="solid"/>
            <a:headEnd type="none" len="sm" w="sm"/>
            <a:tailEnd type="arrow" len="sm" w="med"/>
          </a:ln>
        </p:spPr>
      </p:sp>
      <p:sp>
        <p:nvSpPr>
          <p:cNvPr name="AutoShape 18" id="18"/>
          <p:cNvSpPr/>
          <p:nvPr/>
        </p:nvSpPr>
        <p:spPr>
          <a:xfrm>
            <a:off x="5612853" y="6962764"/>
            <a:ext cx="6150208" cy="0"/>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4264725" y="80224"/>
            <a:ext cx="9758549" cy="10287000"/>
            <a:chOff x="0" y="0"/>
            <a:chExt cx="2570153" cy="2709333"/>
          </a:xfrm>
        </p:grpSpPr>
        <p:sp>
          <p:nvSpPr>
            <p:cNvPr name="Freeform 4" id="4"/>
            <p:cNvSpPr/>
            <p:nvPr/>
          </p:nvSpPr>
          <p:spPr>
            <a:xfrm flipH="false" flipV="false" rot="0">
              <a:off x="0" y="0"/>
              <a:ext cx="2570153" cy="2709333"/>
            </a:xfrm>
            <a:custGeom>
              <a:avLst/>
              <a:gdLst/>
              <a:ahLst/>
              <a:cxnLst/>
              <a:rect r="r" b="b" t="t" l="l"/>
              <a:pathLst>
                <a:path h="2709333" w="2570153">
                  <a:moveTo>
                    <a:pt x="0" y="0"/>
                  </a:moveTo>
                  <a:lnTo>
                    <a:pt x="2570153" y="0"/>
                  </a:lnTo>
                  <a:lnTo>
                    <a:pt x="2570153" y="2709333"/>
                  </a:lnTo>
                  <a:lnTo>
                    <a:pt x="0" y="2709333"/>
                  </a:lnTo>
                  <a:close/>
                </a:path>
              </a:pathLst>
            </a:custGeom>
            <a:solidFill>
              <a:srgbClr val="000000">
                <a:alpha val="70980"/>
              </a:srgbClr>
            </a:solidFill>
          </p:spPr>
        </p:sp>
        <p:sp>
          <p:nvSpPr>
            <p:cNvPr name="TextBox 5" id="5"/>
            <p:cNvSpPr txBox="true"/>
            <p:nvPr/>
          </p:nvSpPr>
          <p:spPr>
            <a:xfrm>
              <a:off x="0" y="-19050"/>
              <a:ext cx="2570153" cy="272838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750640" y="0"/>
            <a:ext cx="305839" cy="10287000"/>
            <a:chOff x="0" y="0"/>
            <a:chExt cx="80550" cy="2709333"/>
          </a:xfrm>
        </p:grpSpPr>
        <p:sp>
          <p:nvSpPr>
            <p:cNvPr name="Freeform 7" id="7"/>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8" id="8"/>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4232825" y="-104775"/>
            <a:ext cx="305839" cy="10287000"/>
            <a:chOff x="0" y="0"/>
            <a:chExt cx="80550" cy="2709333"/>
          </a:xfrm>
        </p:grpSpPr>
        <p:sp>
          <p:nvSpPr>
            <p:cNvPr name="Freeform 10" id="10"/>
            <p:cNvSpPr/>
            <p:nvPr/>
          </p:nvSpPr>
          <p:spPr>
            <a:xfrm flipH="false" flipV="false" rot="0">
              <a:off x="0" y="0"/>
              <a:ext cx="80550" cy="2709333"/>
            </a:xfrm>
            <a:custGeom>
              <a:avLst/>
              <a:gdLst/>
              <a:ahLst/>
              <a:cxnLst/>
              <a:rect r="r" b="b" t="t" l="l"/>
              <a:pathLst>
                <a:path h="2709333" w="80550">
                  <a:moveTo>
                    <a:pt x="0" y="0"/>
                  </a:moveTo>
                  <a:lnTo>
                    <a:pt x="80550" y="0"/>
                  </a:lnTo>
                  <a:lnTo>
                    <a:pt x="80550" y="2709333"/>
                  </a:lnTo>
                  <a:lnTo>
                    <a:pt x="0" y="2709333"/>
                  </a:lnTo>
                  <a:close/>
                </a:path>
              </a:pathLst>
            </a:custGeom>
            <a:solidFill>
              <a:srgbClr val="000000">
                <a:alpha val="70980"/>
              </a:srgbClr>
            </a:solidFill>
          </p:spPr>
        </p:sp>
        <p:sp>
          <p:nvSpPr>
            <p:cNvPr name="TextBox 11" id="11"/>
            <p:cNvSpPr txBox="true"/>
            <p:nvPr/>
          </p:nvSpPr>
          <p:spPr>
            <a:xfrm>
              <a:off x="0" y="-19050"/>
              <a:ext cx="80550" cy="2728383"/>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249345" y="2735746"/>
            <a:ext cx="13443395" cy="5339713"/>
          </a:xfrm>
          <a:custGeom>
            <a:avLst/>
            <a:gdLst/>
            <a:ahLst/>
            <a:cxnLst/>
            <a:rect r="r" b="b" t="t" l="l"/>
            <a:pathLst>
              <a:path h="5339713" w="13443395">
                <a:moveTo>
                  <a:pt x="0" y="0"/>
                </a:moveTo>
                <a:lnTo>
                  <a:pt x="13443395" y="0"/>
                </a:lnTo>
                <a:lnTo>
                  <a:pt x="13443395" y="5339712"/>
                </a:lnTo>
                <a:lnTo>
                  <a:pt x="0" y="5339712"/>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1914036"/>
            <a:ext cx="2797016" cy="13390023"/>
            <a:chOff x="0" y="0"/>
            <a:chExt cx="736663" cy="3526590"/>
          </a:xfrm>
        </p:grpSpPr>
        <p:sp>
          <p:nvSpPr>
            <p:cNvPr name="Freeform 3" id="3"/>
            <p:cNvSpPr/>
            <p:nvPr/>
          </p:nvSpPr>
          <p:spPr>
            <a:xfrm flipH="false" flipV="false" rot="0">
              <a:off x="0" y="0"/>
              <a:ext cx="736663" cy="3526591"/>
            </a:xfrm>
            <a:custGeom>
              <a:avLst/>
              <a:gdLst/>
              <a:ahLst/>
              <a:cxnLst/>
              <a:rect r="r" b="b" t="t" l="l"/>
              <a:pathLst>
                <a:path h="3526591" w="736663">
                  <a:moveTo>
                    <a:pt x="0" y="0"/>
                  </a:moveTo>
                  <a:lnTo>
                    <a:pt x="736663" y="0"/>
                  </a:lnTo>
                  <a:lnTo>
                    <a:pt x="736663" y="3526591"/>
                  </a:lnTo>
                  <a:lnTo>
                    <a:pt x="0" y="3526591"/>
                  </a:lnTo>
                  <a:close/>
                </a:path>
              </a:pathLst>
            </a:custGeom>
            <a:solidFill>
              <a:srgbClr val="FFCB13">
                <a:alpha val="91765"/>
              </a:srgbClr>
            </a:solidFill>
          </p:spPr>
        </p:sp>
        <p:sp>
          <p:nvSpPr>
            <p:cNvPr name="TextBox 4" id="4"/>
            <p:cNvSpPr txBox="true"/>
            <p:nvPr/>
          </p:nvSpPr>
          <p:spPr>
            <a:xfrm>
              <a:off x="0" y="-19050"/>
              <a:ext cx="736663" cy="354564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97016" y="0"/>
            <a:ext cx="15490984" cy="10373332"/>
          </a:xfrm>
          <a:custGeom>
            <a:avLst/>
            <a:gdLst/>
            <a:ahLst/>
            <a:cxnLst/>
            <a:rect r="r" b="b" t="t" l="l"/>
            <a:pathLst>
              <a:path h="10373332" w="15490984">
                <a:moveTo>
                  <a:pt x="0" y="0"/>
                </a:moveTo>
                <a:lnTo>
                  <a:pt x="15490984" y="0"/>
                </a:lnTo>
                <a:lnTo>
                  <a:pt x="15490984" y="10373332"/>
                </a:lnTo>
                <a:lnTo>
                  <a:pt x="0" y="1037333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DAGFhmPqnAo</dc:identifier>
  <dcterms:modified xsi:type="dcterms:W3CDTF">2011-08-01T06:04:30Z</dcterms:modified>
  <cp:revision>1</cp:revision>
  <dc:title>PROYECTO FINAL BASES DE DATOS  </dc:title>
</cp:coreProperties>
</file>